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51" r:id="rId1"/>
    <p:sldMasterId id="2147484088" r:id="rId2"/>
  </p:sldMasterIdLst>
  <p:notesMasterIdLst>
    <p:notesMasterId r:id="rId66"/>
  </p:notesMasterIdLst>
  <p:handoutMasterIdLst>
    <p:handoutMasterId r:id="rId67"/>
  </p:handoutMasterIdLst>
  <p:sldIdLst>
    <p:sldId id="319" r:id="rId3"/>
    <p:sldId id="320" r:id="rId4"/>
    <p:sldId id="387" r:id="rId5"/>
    <p:sldId id="446" r:id="rId6"/>
    <p:sldId id="388" r:id="rId7"/>
    <p:sldId id="447" r:id="rId8"/>
    <p:sldId id="448" r:id="rId9"/>
    <p:sldId id="449" r:id="rId10"/>
    <p:sldId id="455" r:id="rId11"/>
    <p:sldId id="391" r:id="rId12"/>
    <p:sldId id="492" r:id="rId13"/>
    <p:sldId id="392" r:id="rId14"/>
    <p:sldId id="493" r:id="rId15"/>
    <p:sldId id="389" r:id="rId16"/>
    <p:sldId id="494" r:id="rId17"/>
    <p:sldId id="469" r:id="rId18"/>
    <p:sldId id="470" r:id="rId19"/>
    <p:sldId id="495" r:id="rId20"/>
    <p:sldId id="496" r:id="rId21"/>
    <p:sldId id="497" r:id="rId22"/>
    <p:sldId id="498" r:id="rId23"/>
    <p:sldId id="499" r:id="rId24"/>
    <p:sldId id="500" r:id="rId25"/>
    <p:sldId id="501" r:id="rId26"/>
    <p:sldId id="405" r:id="rId27"/>
    <p:sldId id="437" r:id="rId28"/>
    <p:sldId id="406" r:id="rId29"/>
    <p:sldId id="407" r:id="rId30"/>
    <p:sldId id="479" r:id="rId31"/>
    <p:sldId id="408" r:id="rId32"/>
    <p:sldId id="409" r:id="rId33"/>
    <p:sldId id="439" r:id="rId34"/>
    <p:sldId id="481" r:id="rId35"/>
    <p:sldId id="482" r:id="rId36"/>
    <p:sldId id="410" r:id="rId37"/>
    <p:sldId id="502" r:id="rId38"/>
    <p:sldId id="483" r:id="rId39"/>
    <p:sldId id="503" r:id="rId40"/>
    <p:sldId id="504" r:id="rId41"/>
    <p:sldId id="485" r:id="rId42"/>
    <p:sldId id="411" r:id="rId43"/>
    <p:sldId id="486" r:id="rId44"/>
    <p:sldId id="412" r:id="rId45"/>
    <p:sldId id="487" r:id="rId46"/>
    <p:sldId id="413" r:id="rId47"/>
    <p:sldId id="443" r:id="rId48"/>
    <p:sldId id="505" r:id="rId49"/>
    <p:sldId id="488" r:id="rId50"/>
    <p:sldId id="506" r:id="rId51"/>
    <p:sldId id="489" r:id="rId52"/>
    <p:sldId id="507" r:id="rId53"/>
    <p:sldId id="508" r:id="rId54"/>
    <p:sldId id="414" r:id="rId55"/>
    <p:sldId id="490" r:id="rId56"/>
    <p:sldId id="509" r:id="rId57"/>
    <p:sldId id="415" r:id="rId58"/>
    <p:sldId id="491" r:id="rId59"/>
    <p:sldId id="416" r:id="rId60"/>
    <p:sldId id="417" r:id="rId61"/>
    <p:sldId id="418" r:id="rId62"/>
    <p:sldId id="510" r:id="rId63"/>
    <p:sldId id="419" r:id="rId64"/>
    <p:sldId id="386" r:id="rId6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39" autoAdjust="0"/>
    <p:restoredTop sz="93259" autoAdjust="0"/>
  </p:normalViewPr>
  <p:slideViewPr>
    <p:cSldViewPr>
      <p:cViewPr>
        <p:scale>
          <a:sx n="75" d="100"/>
          <a:sy n="75" d="100"/>
        </p:scale>
        <p:origin x="-1350" y="-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041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dirty="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00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/>
            </a:lvl1pPr>
          </a:lstStyle>
          <a:p>
            <a:pPr>
              <a:defRPr/>
            </a:pPr>
            <a:fld id="{AF13AF6D-36C7-4814-9A79-5AEB5B28D652}" type="datetimeFigureOut">
              <a:rPr lang="en-US"/>
              <a:pPr>
                <a:defRPr/>
              </a:pPr>
              <a:t>6/15/2017</a:t>
            </a:fld>
            <a:endParaRPr lang="en-US" dirty="0"/>
          </a:p>
        </p:txBody>
      </p:sp>
      <p:sp>
        <p:nvSpPr>
          <p:cNvPr id="400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dirty="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00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/>
            </a:lvl1pPr>
          </a:lstStyle>
          <a:p>
            <a:pPr>
              <a:defRPr/>
            </a:pPr>
            <a:fld id="{A1B20F21-5BBF-437C-83C3-A9C989D7717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4373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dirty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CB7919F1-C074-4010-830C-5337E0D5458C}" type="datetimeFigureOut">
              <a:rPr lang="en-US"/>
              <a:pPr>
                <a:defRPr/>
              </a:pPr>
              <a:t>6/15/2017</a:t>
            </a:fld>
            <a:endParaRPr lang="en-US" dirty="0"/>
          </a:p>
        </p:txBody>
      </p:sp>
      <p:sp>
        <p:nvSpPr>
          <p:cNvPr id="952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dirty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44B6C813-E7DE-43D9-AEAF-11768C00F7B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7995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F285648C-B156-47CD-96B7-FF1759C9B010}" type="slidenum">
              <a:rPr lang="en-US" smtClean="0"/>
              <a:pPr/>
              <a:t>1</a:t>
            </a:fld>
            <a:endParaRPr lang="en-US" dirty="0" smtClean="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C" dirty="0" smtClean="0"/>
          </a:p>
        </p:txBody>
      </p:sp>
    </p:spTree>
    <p:extLst>
      <p:ext uri="{BB962C8B-B14F-4D97-AF65-F5344CB8AC3E}">
        <p14:creationId xmlns:p14="http://schemas.microsoft.com/office/powerpoint/2010/main" val="12929750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563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733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356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061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8200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6919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8874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5652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16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307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447253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8597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7671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8845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6023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9867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6862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1817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539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9682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716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7665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4124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964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619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0121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6642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6497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20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5354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3999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810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1629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0848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7312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6383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3287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7647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069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9704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7194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6800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174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9049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2796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0203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6412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03476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02469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3019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5447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00023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06955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51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980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5051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9315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200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599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273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588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797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2FD38D-0832-42B7-A5FA-C572AFEBA46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642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86D945-C09A-4BC7-8E0E-FB7300E726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927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381000"/>
            <a:ext cx="20193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381000"/>
            <a:ext cx="59055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993C03-1D88-4A59-BDEF-F26CC3196A6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33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168576-18AC-4950-9BFF-47C2662402E3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200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ADF5E9-5FE6-44E2-8069-AAFF88C4F44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145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459AD7-A5D3-4044-A21F-E9BACB4CDE09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9648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C33C5D-A93A-44FE-849F-E9C4D4642E36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6625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360962-DF21-49EF-9CC3-FAF4C4F02315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7301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D74B6-C13A-48BC-922E-84B272EF0E02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464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A122DD-8648-4F1C-AB2F-1F352CDC9080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1757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67590F-96FF-43E6-925F-D493421F5E06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002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E4BDC9-1C6E-4422-B3F0-6564925D29D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7617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9705608-330F-431B-A4F4-D983D44158F3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4069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3A31AC-001D-4B6E-B695-4B16F56134EF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9998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95C63E-B42B-4D29-8D71-233405394D03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9313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657B7F-E290-425A-9A88-7D5D2A6E6A90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077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074BAA-F787-495C-8CAE-7B549F7A50C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733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2AAA46-59D0-4FAC-93F3-CAC9119D29D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975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D42AA1-DC31-4DC0-A8A4-1C38E7129C8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834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6DDACE-62F9-482D-BB73-62F732C42A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293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B6138E-BE90-4C9B-9B93-049C967A614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432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E228AD-9071-4AD7-9860-81F73B9949E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68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6DECBB-6545-46C9-A9D0-AF11C3EB718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613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81000"/>
            <a:ext cx="8077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76400"/>
            <a:ext cx="8077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3400" y="6248400"/>
            <a:ext cx="54864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dirty="0" smtClean="0">
                <a:solidFill>
                  <a:srgbClr val="222222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222222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7E231A63-8761-45E1-A6B6-447E65B6C0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100" r:id="rId1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rgbClr val="22222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22222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22222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rgbClr val="222222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27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6245225"/>
            <a:ext cx="5562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dirty="0" smtClean="0"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727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66EC800-BA44-4B0A-8078-57FE42CCC4A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478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9" r:id="rId1"/>
    <p:sldLayoutId id="2147484090" r:id="rId2"/>
    <p:sldLayoutId id="2147484091" r:id="rId3"/>
    <p:sldLayoutId id="2147484092" r:id="rId4"/>
    <p:sldLayoutId id="2147484093" r:id="rId5"/>
    <p:sldLayoutId id="2147484094" r:id="rId6"/>
    <p:sldLayoutId id="2147484095" r:id="rId7"/>
    <p:sldLayoutId id="2147484096" r:id="rId8"/>
    <p:sldLayoutId id="2147484097" r:id="rId9"/>
    <p:sldLayoutId id="2147484098" r:id="rId10"/>
    <p:sldLayoutId id="2147484099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609600" y="1447800"/>
            <a:ext cx="8001000" cy="2209800"/>
          </a:xfrm>
        </p:spPr>
        <p:txBody>
          <a:bodyPr/>
          <a:lstStyle/>
          <a:p>
            <a:pPr eaLnBrk="1" hangingPunct="1"/>
            <a:r>
              <a:rPr lang="en-US" b="1" dirty="0" smtClean="0"/>
              <a:t>Network+ Guide to Networks</a:t>
            </a:r>
            <a:br>
              <a:rPr lang="en-US" b="1" dirty="0" smtClean="0"/>
            </a:br>
            <a:r>
              <a:rPr lang="en-US" b="1" dirty="0" smtClean="0"/>
              <a:t>6</a:t>
            </a:r>
            <a:r>
              <a:rPr lang="en-US" b="1" baseline="30000" dirty="0" smtClean="0"/>
              <a:t>th</a:t>
            </a:r>
            <a:r>
              <a:rPr lang="en-US" b="1" dirty="0" smtClean="0"/>
              <a:t> </a:t>
            </a:r>
            <a:r>
              <a:rPr lang="en-US" b="1" dirty="0"/>
              <a:t>Edition</a:t>
            </a:r>
            <a:br>
              <a:rPr lang="en-US" b="1" dirty="0"/>
            </a:br>
            <a:r>
              <a:rPr lang="en-US" b="1" dirty="0" err="1">
                <a:solidFill>
                  <a:srgbClr val="FF0000"/>
                </a:solidFill>
              </a:rPr>
              <a:t>Phần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cứng</a:t>
            </a:r>
            <a:r>
              <a:rPr lang="en-US" b="1" dirty="0">
                <a:solidFill>
                  <a:srgbClr val="FF0000"/>
                </a:solidFill>
              </a:rPr>
              <a:t>, </a:t>
            </a:r>
            <a:r>
              <a:rPr lang="en-US" b="1" dirty="0" err="1">
                <a:solidFill>
                  <a:srgbClr val="FF0000"/>
                </a:solidFill>
              </a:rPr>
              <a:t>Chuyển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mạch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và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Định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tuyến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Mạng</a:t>
            </a:r>
            <a:endParaRPr lang="en-US" b="1" dirty="0" smtClean="0">
              <a:solidFill>
                <a:srgbClr val="FF0000"/>
              </a:solidFill>
            </a:endParaRPr>
          </a:p>
        </p:txBody>
      </p:sp>
      <p:sp>
        <p:nvSpPr>
          <p:cNvPr id="307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609600" y="4419600"/>
            <a:ext cx="8077200" cy="1447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3400" i="1" dirty="0" smtClean="0"/>
              <a:t>Chapter 6</a:t>
            </a:r>
          </a:p>
          <a:p>
            <a:pPr eaLnBrk="1" hangingPunct="1">
              <a:lnSpc>
                <a:spcPct val="90000"/>
              </a:lnSpc>
            </a:pPr>
            <a:r>
              <a:rPr lang="en-US" sz="3400" i="1" dirty="0" smtClean="0"/>
              <a:t>Network Hardware, Switching, and Routing</a:t>
            </a:r>
          </a:p>
        </p:txBody>
      </p:sp>
      <p:pic>
        <p:nvPicPr>
          <p:cNvPr id="3076" name="Picture 3" descr="Cengage_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6712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Types of NICs (cont’d.)</a:t>
            </a:r>
            <a:endParaRPr lang="en-US" dirty="0" smtClean="0"/>
          </a:p>
        </p:txBody>
      </p:sp>
      <p:sp>
        <p:nvSpPr>
          <p:cNvPr id="1536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 smtClean="0"/>
              <a:t>Peripheral NICs</a:t>
            </a:r>
          </a:p>
          <a:p>
            <a:pPr lvl="1"/>
            <a:r>
              <a:rPr lang="en-US" sz="1400" dirty="0" smtClean="0"/>
              <a:t>Attached externally</a:t>
            </a:r>
          </a:p>
          <a:p>
            <a:pPr lvl="1"/>
            <a:r>
              <a:rPr lang="en-US" sz="1400" dirty="0" smtClean="0"/>
              <a:t>Simple installation into a variety of slots</a:t>
            </a:r>
          </a:p>
          <a:p>
            <a:pPr lvl="2"/>
            <a:r>
              <a:rPr lang="en-US" sz="1400" dirty="0" smtClean="0"/>
              <a:t>PCMCIA</a:t>
            </a:r>
          </a:p>
          <a:p>
            <a:pPr lvl="2"/>
            <a:r>
              <a:rPr lang="en-US" sz="1400" dirty="0" smtClean="0"/>
              <a:t>USB</a:t>
            </a:r>
          </a:p>
          <a:p>
            <a:pPr lvl="2"/>
            <a:r>
              <a:rPr lang="en-US" sz="1400" dirty="0" smtClean="0"/>
              <a:t>CompactFlash</a:t>
            </a:r>
          </a:p>
          <a:p>
            <a:pPr lvl="2"/>
            <a:r>
              <a:rPr lang="en-US" sz="1400" dirty="0" smtClean="0"/>
              <a:t>FireWire</a:t>
            </a:r>
          </a:p>
          <a:p>
            <a:pPr lvl="1"/>
            <a:r>
              <a:rPr lang="en-US" sz="1400" dirty="0" smtClean="0"/>
              <a:t>Installing and configuring software may be </a:t>
            </a:r>
            <a:r>
              <a:rPr lang="en-US" sz="1400" dirty="0" smtClean="0"/>
              <a:t>required</a:t>
            </a:r>
          </a:p>
          <a:p>
            <a:pPr lvl="1"/>
            <a:r>
              <a:rPr lang="vi-VN" sz="1400" dirty="0">
                <a:solidFill>
                  <a:srgbClr val="FF0000"/>
                </a:solidFill>
              </a:rPr>
              <a:t>NIC ngoại biên</a:t>
            </a:r>
          </a:p>
          <a:p>
            <a:pPr lvl="1"/>
            <a:r>
              <a:rPr lang="vi-VN" sz="1400" dirty="0">
                <a:solidFill>
                  <a:srgbClr val="FF0000"/>
                </a:solidFill>
              </a:rPr>
              <a:t>Được đính kèm bên ngoài</a:t>
            </a:r>
          </a:p>
          <a:p>
            <a:pPr lvl="1"/>
            <a:r>
              <a:rPr lang="vi-VN" sz="1400" dirty="0">
                <a:solidFill>
                  <a:srgbClr val="FF0000"/>
                </a:solidFill>
              </a:rPr>
              <a:t>Đơn giản cài đặt vào một loạt các khe</a:t>
            </a:r>
          </a:p>
          <a:p>
            <a:pPr lvl="1"/>
            <a:r>
              <a:rPr lang="vi-VN" sz="1400" dirty="0">
                <a:solidFill>
                  <a:srgbClr val="FF0000"/>
                </a:solidFill>
              </a:rPr>
              <a:t>PCMCIA</a:t>
            </a:r>
          </a:p>
          <a:p>
            <a:pPr lvl="1"/>
            <a:r>
              <a:rPr lang="vi-VN" sz="1400" dirty="0">
                <a:solidFill>
                  <a:srgbClr val="FF0000"/>
                </a:solidFill>
              </a:rPr>
              <a:t>USB</a:t>
            </a:r>
          </a:p>
          <a:p>
            <a:pPr lvl="1"/>
            <a:r>
              <a:rPr lang="vi-VN" sz="1400" dirty="0">
                <a:solidFill>
                  <a:srgbClr val="FF0000"/>
                </a:solidFill>
              </a:rPr>
              <a:t>CompactFlash</a:t>
            </a:r>
          </a:p>
          <a:p>
            <a:pPr lvl="1"/>
            <a:r>
              <a:rPr lang="vi-VN" sz="1400" dirty="0">
                <a:solidFill>
                  <a:srgbClr val="FF0000"/>
                </a:solidFill>
              </a:rPr>
              <a:t>FireWire</a:t>
            </a:r>
          </a:p>
          <a:p>
            <a:pPr lvl="1"/>
            <a:r>
              <a:rPr lang="vi-VN" sz="1400" dirty="0">
                <a:solidFill>
                  <a:srgbClr val="FF0000"/>
                </a:solidFill>
              </a:rPr>
              <a:t>Cài đặt và cấu hình phần mềm có thể được yêu cầ</a:t>
            </a:r>
            <a:endParaRPr lang="en-US" sz="1400" dirty="0" smtClean="0">
              <a:solidFill>
                <a:srgbClr val="FF0000"/>
              </a:solidFill>
            </a:endParaRPr>
          </a:p>
        </p:txBody>
      </p:sp>
      <p:sp>
        <p:nvSpPr>
          <p:cNvPr id="15362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 smtClean="0"/>
              <a:t>Network+ Guide to Networks</a:t>
            </a:r>
            <a:r>
              <a:rPr lang="en-US" dirty="0"/>
              <a:t>, 6</a:t>
            </a:r>
            <a:r>
              <a:rPr lang="en-US" baseline="30000" dirty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15363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175F2B73-F0B4-4124-BE55-AC3268E34472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Types of NICs (cont’d.)</a:t>
            </a:r>
            <a:endParaRPr lang="en-US" dirty="0" smtClean="0"/>
          </a:p>
        </p:txBody>
      </p:sp>
      <p:sp>
        <p:nvSpPr>
          <p:cNvPr id="1024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102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56F6A21-2C70-4FEB-AC0C-EE1F9D58993F}" type="slidenum">
              <a:rPr lang="en-US"/>
              <a:pPr eaLnBrk="1" hangingPunct="1"/>
              <a:t>11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498474" y="5451157"/>
            <a:ext cx="2178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Figure 6-2 A USB NIC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3483234" y="5772982"/>
            <a:ext cx="3459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© Charles B. Ming Onn/Shutterstock.com</a:t>
            </a:r>
            <a:endParaRPr lang="en-US" sz="1400" i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428607"/>
            <a:ext cx="5590164" cy="3793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421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Types of NICs (cont’d.)</a:t>
            </a:r>
            <a:endParaRPr lang="en-US" dirty="0" smtClean="0"/>
          </a:p>
        </p:txBody>
      </p:sp>
      <p:sp>
        <p:nvSpPr>
          <p:cNvPr id="2662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400" dirty="0" smtClean="0"/>
              <a:t>On-Board NICs</a:t>
            </a:r>
          </a:p>
          <a:p>
            <a:pPr lvl="1" eaLnBrk="1" hangingPunct="1"/>
            <a:r>
              <a:rPr lang="en-US" sz="1400" dirty="0" smtClean="0"/>
              <a:t>Connect device directly to motherboard</a:t>
            </a:r>
          </a:p>
          <a:p>
            <a:pPr lvl="1" eaLnBrk="1" hangingPunct="1"/>
            <a:r>
              <a:rPr lang="en-US" sz="1400" dirty="0" smtClean="0"/>
              <a:t>On-board ports: mouse, keyboard</a:t>
            </a:r>
          </a:p>
          <a:p>
            <a:pPr eaLnBrk="1" hangingPunct="1"/>
            <a:r>
              <a:rPr lang="en-US" sz="1400" dirty="0" smtClean="0"/>
              <a:t>New computers, laptops</a:t>
            </a:r>
          </a:p>
          <a:p>
            <a:pPr lvl="1" eaLnBrk="1" hangingPunct="1"/>
            <a:r>
              <a:rPr lang="en-US" sz="1400" dirty="0" smtClean="0"/>
              <a:t>Use onboard NICs integrated into motherboard</a:t>
            </a:r>
          </a:p>
          <a:p>
            <a:pPr eaLnBrk="1" hangingPunct="1"/>
            <a:r>
              <a:rPr lang="en-US" sz="1400" dirty="0" smtClean="0"/>
              <a:t>Advantages</a:t>
            </a:r>
          </a:p>
          <a:p>
            <a:pPr lvl="1" eaLnBrk="1" hangingPunct="1"/>
            <a:r>
              <a:rPr lang="en-US" sz="1400" dirty="0" smtClean="0"/>
              <a:t>Saves space</a:t>
            </a:r>
          </a:p>
          <a:p>
            <a:pPr lvl="1" eaLnBrk="1" hangingPunct="1"/>
            <a:r>
              <a:rPr lang="en-US" sz="1400" dirty="0" smtClean="0"/>
              <a:t>Frees expansion </a:t>
            </a:r>
            <a:r>
              <a:rPr lang="en-US" sz="1400" dirty="0" smtClean="0"/>
              <a:t>slots</a:t>
            </a:r>
          </a:p>
          <a:p>
            <a:pPr lvl="1" eaLnBrk="1" hangingPunct="1"/>
            <a:r>
              <a:rPr lang="vi-VN" sz="1400" dirty="0">
                <a:solidFill>
                  <a:srgbClr val="FF0000"/>
                </a:solidFill>
              </a:rPr>
              <a:t>NIC của hội đồng quản trị</a:t>
            </a:r>
          </a:p>
          <a:p>
            <a:pPr lvl="1" eaLnBrk="1" hangingPunct="1"/>
            <a:r>
              <a:rPr lang="vi-VN" sz="1400" dirty="0">
                <a:solidFill>
                  <a:srgbClr val="FF0000"/>
                </a:solidFill>
              </a:rPr>
              <a:t>Kết nối thiết bị trực tiếp với bo mạch chủ</a:t>
            </a:r>
          </a:p>
          <a:p>
            <a:pPr lvl="1" eaLnBrk="1" hangingPunct="1"/>
            <a:r>
              <a:rPr lang="vi-VN" sz="1400" dirty="0">
                <a:solidFill>
                  <a:srgbClr val="FF0000"/>
                </a:solidFill>
              </a:rPr>
              <a:t>Các cổng trên boong: chuột, bàn phím</a:t>
            </a:r>
          </a:p>
          <a:p>
            <a:pPr lvl="1" eaLnBrk="1" hangingPunct="1"/>
            <a:r>
              <a:rPr lang="vi-VN" sz="1400" dirty="0">
                <a:solidFill>
                  <a:srgbClr val="FF0000"/>
                </a:solidFill>
              </a:rPr>
              <a:t>Máy tính mới, máy tính xách tay</a:t>
            </a:r>
          </a:p>
          <a:p>
            <a:pPr lvl="1" eaLnBrk="1" hangingPunct="1"/>
            <a:r>
              <a:rPr lang="vi-VN" sz="1400" dirty="0">
                <a:solidFill>
                  <a:srgbClr val="FF0000"/>
                </a:solidFill>
              </a:rPr>
              <a:t>Sử dụng các NIC tích hợp trên bo mạch chủ</a:t>
            </a:r>
          </a:p>
          <a:p>
            <a:pPr lvl="1" eaLnBrk="1" hangingPunct="1"/>
            <a:r>
              <a:rPr lang="vi-VN" sz="1400" dirty="0">
                <a:solidFill>
                  <a:srgbClr val="FF0000"/>
                </a:solidFill>
              </a:rPr>
              <a:t>Ưu điểm</a:t>
            </a:r>
          </a:p>
          <a:p>
            <a:pPr lvl="1" eaLnBrk="1" hangingPunct="1"/>
            <a:r>
              <a:rPr lang="vi-VN" sz="1400" dirty="0">
                <a:solidFill>
                  <a:srgbClr val="FF0000"/>
                </a:solidFill>
              </a:rPr>
              <a:t>Tiết kiệm không gian</a:t>
            </a:r>
          </a:p>
          <a:p>
            <a:pPr lvl="1" eaLnBrk="1" hangingPunct="1"/>
            <a:r>
              <a:rPr lang="vi-VN" sz="1400" dirty="0">
                <a:solidFill>
                  <a:srgbClr val="FF0000"/>
                </a:solidFill>
              </a:rPr>
              <a:t>Giải phóng khe cắm mở rộng</a:t>
            </a:r>
            <a:endParaRPr lang="en-US" sz="1400" dirty="0" smtClean="0">
              <a:solidFill>
                <a:srgbClr val="FF0000"/>
              </a:solidFill>
            </a:endParaRPr>
          </a:p>
        </p:txBody>
      </p:sp>
      <p:sp>
        <p:nvSpPr>
          <p:cNvPr id="2662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266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A32CD37-B567-4D68-8C9C-C7BD9715094F}" type="slidenum">
              <a:rPr lang="en-US"/>
              <a:pPr eaLnBrk="1" hangingPunct="1"/>
              <a:t>12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Types of NICs (cont’d.)</a:t>
            </a:r>
            <a:endParaRPr lang="en-US" dirty="0" smtClean="0"/>
          </a:p>
        </p:txBody>
      </p:sp>
      <p:sp>
        <p:nvSpPr>
          <p:cNvPr id="1024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102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56F6A21-2C70-4FEB-AC0C-EE1F9D58993F}" type="slidenum">
              <a:rPr lang="en-US"/>
              <a:pPr eaLnBrk="1" hangingPunct="1"/>
              <a:t>13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437947" y="5451157"/>
            <a:ext cx="41537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Figure 6-3 Motherboard with on-board NICs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2451669" y="5715000"/>
            <a:ext cx="2063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of EVGA USA</a:t>
            </a:r>
            <a:endParaRPr lang="en-US" sz="1400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447800"/>
            <a:ext cx="6315298" cy="379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530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Installing and Configuring </a:t>
            </a:r>
            <a:r>
              <a:rPr lang="en-US" dirty="0" smtClean="0"/>
              <a:t>NICs</a:t>
            </a:r>
            <a:br>
              <a:rPr lang="en-US" dirty="0" smtClean="0"/>
            </a:br>
            <a:r>
              <a:rPr lang="vi-VN" dirty="0"/>
              <a:t>Cài đặt và Cấu hình NIC</a:t>
            </a:r>
            <a:endParaRPr lang="en-US" dirty="0" smtClean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400" dirty="0" smtClean="0"/>
              <a:t>Installing NIC hardware</a:t>
            </a:r>
          </a:p>
          <a:p>
            <a:pPr lvl="1" eaLnBrk="1" hangingPunct="1"/>
            <a:r>
              <a:rPr lang="en-US" sz="1400" dirty="0" smtClean="0"/>
              <a:t>Read manufacturer’s documentation</a:t>
            </a:r>
          </a:p>
          <a:p>
            <a:pPr eaLnBrk="1" hangingPunct="1"/>
            <a:r>
              <a:rPr lang="en-US" sz="1400" dirty="0"/>
              <a:t>Install expansion card NIC</a:t>
            </a:r>
          </a:p>
          <a:p>
            <a:pPr lvl="1" eaLnBrk="1" hangingPunct="1"/>
            <a:r>
              <a:rPr lang="en-US" sz="1400" dirty="0" smtClean="0"/>
              <a:t>Gather needed tools</a:t>
            </a:r>
            <a:endParaRPr lang="en-US" sz="1400" dirty="0"/>
          </a:p>
          <a:p>
            <a:pPr lvl="1" eaLnBrk="1" hangingPunct="1"/>
            <a:r>
              <a:rPr lang="en-US" sz="1400" dirty="0"/>
              <a:t>Unplug </a:t>
            </a:r>
            <a:r>
              <a:rPr lang="en-US" sz="1400" dirty="0" smtClean="0"/>
              <a:t>computer, peripherals, and network cable</a:t>
            </a:r>
            <a:endParaRPr lang="en-US" sz="1400" dirty="0"/>
          </a:p>
          <a:p>
            <a:pPr lvl="1" eaLnBrk="1" hangingPunct="1"/>
            <a:r>
              <a:rPr lang="en-US" sz="1400" dirty="0"/>
              <a:t>Ground yourself</a:t>
            </a:r>
          </a:p>
          <a:p>
            <a:pPr lvl="1" eaLnBrk="1" hangingPunct="1"/>
            <a:r>
              <a:rPr lang="en-US" sz="1400" dirty="0"/>
              <a:t>Open computer case</a:t>
            </a:r>
          </a:p>
          <a:p>
            <a:pPr lvl="2" eaLnBrk="1" hangingPunct="1"/>
            <a:r>
              <a:rPr lang="en-US" sz="1400" dirty="0"/>
              <a:t>Select slot, insert NIC, attach bracket, verify cables</a:t>
            </a:r>
          </a:p>
          <a:p>
            <a:pPr lvl="1" eaLnBrk="1" hangingPunct="1"/>
            <a:r>
              <a:rPr lang="en-US" sz="1400" dirty="0"/>
              <a:t>Replace cover, turn on computer</a:t>
            </a:r>
          </a:p>
          <a:p>
            <a:pPr lvl="2" eaLnBrk="1" hangingPunct="1"/>
            <a:r>
              <a:rPr lang="en-US" sz="1400" dirty="0"/>
              <a:t>Configure NIC </a:t>
            </a:r>
            <a:r>
              <a:rPr lang="en-US" sz="1400" dirty="0" smtClean="0"/>
              <a:t>software</a:t>
            </a:r>
          </a:p>
          <a:p>
            <a:pPr lvl="2" eaLnBrk="1" hangingPunct="1"/>
            <a:r>
              <a:rPr lang="vi-VN" sz="1400" dirty="0">
                <a:solidFill>
                  <a:srgbClr val="FF0000"/>
                </a:solidFill>
              </a:rPr>
              <a:t>Cài đặt phần cứng NIC</a:t>
            </a:r>
          </a:p>
          <a:p>
            <a:pPr lvl="2" eaLnBrk="1" hangingPunct="1"/>
            <a:r>
              <a:rPr lang="vi-VN" sz="1400" dirty="0">
                <a:solidFill>
                  <a:srgbClr val="FF0000"/>
                </a:solidFill>
              </a:rPr>
              <a:t>Đọc tài liệu của nhà sản xuất</a:t>
            </a:r>
          </a:p>
          <a:p>
            <a:pPr lvl="2" eaLnBrk="1" hangingPunct="1"/>
            <a:r>
              <a:rPr lang="vi-VN" sz="1400" dirty="0">
                <a:solidFill>
                  <a:srgbClr val="FF0000"/>
                </a:solidFill>
              </a:rPr>
              <a:t>Cài đặt thẻ mở rộng NIC</a:t>
            </a:r>
          </a:p>
          <a:p>
            <a:pPr lvl="2" eaLnBrk="1" hangingPunct="1"/>
            <a:r>
              <a:rPr lang="vi-VN" sz="1400" dirty="0">
                <a:solidFill>
                  <a:srgbClr val="FF0000"/>
                </a:solidFill>
              </a:rPr>
              <a:t>Thu thập các công cụ cần thiết</a:t>
            </a:r>
          </a:p>
          <a:p>
            <a:pPr lvl="2" eaLnBrk="1" hangingPunct="1"/>
            <a:r>
              <a:rPr lang="vi-VN" sz="1400" dirty="0">
                <a:solidFill>
                  <a:srgbClr val="FF0000"/>
                </a:solidFill>
              </a:rPr>
              <a:t>Rút phích cắm của máy tính, thiết bị ngoại vi và cáp mạng</a:t>
            </a:r>
          </a:p>
          <a:p>
            <a:pPr lvl="2" eaLnBrk="1" hangingPunct="1"/>
            <a:r>
              <a:rPr lang="vi-VN" sz="1400" dirty="0">
                <a:solidFill>
                  <a:srgbClr val="FF0000"/>
                </a:solidFill>
              </a:rPr>
              <a:t>Đất mình</a:t>
            </a:r>
          </a:p>
          <a:p>
            <a:pPr lvl="2" eaLnBrk="1" hangingPunct="1"/>
            <a:r>
              <a:rPr lang="vi-VN" sz="1400" dirty="0">
                <a:solidFill>
                  <a:srgbClr val="FF0000"/>
                </a:solidFill>
              </a:rPr>
              <a:t>Mở trường hợp máy tính</a:t>
            </a:r>
          </a:p>
          <a:p>
            <a:pPr lvl="2" eaLnBrk="1" hangingPunct="1"/>
            <a:r>
              <a:rPr lang="vi-VN" sz="1400" dirty="0">
                <a:solidFill>
                  <a:srgbClr val="FF0000"/>
                </a:solidFill>
              </a:rPr>
              <a:t>Chọn khe, chèn NIC, gắn khung, xác minh cáp</a:t>
            </a:r>
          </a:p>
          <a:p>
            <a:pPr lvl="2" eaLnBrk="1" hangingPunct="1"/>
            <a:r>
              <a:rPr lang="vi-VN" sz="1400" dirty="0">
                <a:solidFill>
                  <a:srgbClr val="FF0000"/>
                </a:solidFill>
              </a:rPr>
              <a:t>Thay vỏ, bật máy tính</a:t>
            </a:r>
          </a:p>
          <a:p>
            <a:pPr lvl="2" eaLnBrk="1" hangingPunct="1"/>
            <a:r>
              <a:rPr lang="vi-VN" sz="1400" dirty="0">
                <a:solidFill>
                  <a:srgbClr val="FF0000"/>
                </a:solidFill>
              </a:rPr>
              <a:t>Cấu hình phần mềm NIC</a:t>
            </a:r>
            <a:endParaRPr lang="en-US" sz="1400" dirty="0">
              <a:solidFill>
                <a:srgbClr val="FF0000"/>
              </a:solidFill>
            </a:endParaRPr>
          </a:p>
          <a:p>
            <a:pPr lvl="1" eaLnBrk="1" hangingPunct="1"/>
            <a:endParaRPr lang="en-US" dirty="0" smtClean="0"/>
          </a:p>
        </p:txBody>
      </p:sp>
      <p:sp>
        <p:nvSpPr>
          <p:cNvPr id="2867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dirty="0"/>
          </a:p>
        </p:txBody>
      </p:sp>
      <p:sp>
        <p:nvSpPr>
          <p:cNvPr id="2867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6BD1C6F-E460-48BA-B53D-1D9AE026960B}" type="slidenum">
              <a:rPr lang="en-US"/>
              <a:pPr eaLnBrk="1" hangingPunct="1"/>
              <a:t>14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Installing and Configuring </a:t>
            </a:r>
            <a:r>
              <a:rPr lang="en-US" dirty="0" smtClean="0"/>
              <a:t>NICs (cont’d.)</a:t>
            </a:r>
          </a:p>
        </p:txBody>
      </p:sp>
      <p:sp>
        <p:nvSpPr>
          <p:cNvPr id="1024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102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56F6A21-2C70-4FEB-AC0C-EE1F9D58993F}" type="slidenum">
              <a:rPr lang="en-US"/>
              <a:pPr eaLnBrk="1" hangingPunct="1"/>
              <a:t>15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209800" y="5496442"/>
            <a:ext cx="4858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Figure 6-4 A properly inserted expansion board NIC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2209800" y="5743377"/>
            <a:ext cx="3486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of Gary Herrington Photography</a:t>
            </a:r>
            <a:endParaRPr lang="en-US" sz="1400" i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990" y="1509685"/>
            <a:ext cx="5462588" cy="397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073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and Configuring NICs (cont’d.)</a:t>
            </a:r>
          </a:p>
        </p:txBody>
      </p:sp>
      <p:sp>
        <p:nvSpPr>
          <p:cNvPr id="32773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 smtClean="0"/>
              <a:t>Installing and configuring NIC software</a:t>
            </a:r>
          </a:p>
          <a:p>
            <a:pPr lvl="1"/>
            <a:r>
              <a:rPr lang="en-US" sz="1400" dirty="0" smtClean="0"/>
              <a:t>Device driver</a:t>
            </a:r>
          </a:p>
          <a:p>
            <a:pPr lvl="2"/>
            <a:r>
              <a:rPr lang="en-US" sz="1400" dirty="0" smtClean="0"/>
              <a:t>Software enabling device to communicate with operating system</a:t>
            </a:r>
          </a:p>
          <a:p>
            <a:r>
              <a:rPr lang="en-US" sz="1400" dirty="0" smtClean="0"/>
              <a:t>Purchased computer with a peripheral</a:t>
            </a:r>
          </a:p>
          <a:p>
            <a:pPr lvl="1"/>
            <a:r>
              <a:rPr lang="en-US" sz="1400" dirty="0" smtClean="0"/>
              <a:t>Drivers installed</a:t>
            </a:r>
          </a:p>
          <a:p>
            <a:r>
              <a:rPr lang="en-US" sz="1400" dirty="0" smtClean="0"/>
              <a:t>Add hardware to computer</a:t>
            </a:r>
          </a:p>
          <a:p>
            <a:pPr lvl="1"/>
            <a:r>
              <a:rPr lang="en-US" sz="1400" dirty="0" smtClean="0"/>
              <a:t>Must install drivers</a:t>
            </a:r>
          </a:p>
          <a:p>
            <a:r>
              <a:rPr lang="vi-VN" sz="1400" dirty="0">
                <a:solidFill>
                  <a:srgbClr val="FF0000"/>
                </a:solidFill>
              </a:rPr>
              <a:t>Cài đặt và cấu hình phần mềm NIC</a:t>
            </a:r>
          </a:p>
          <a:p>
            <a:r>
              <a:rPr lang="vi-VN" sz="1400" dirty="0">
                <a:solidFill>
                  <a:srgbClr val="FF0000"/>
                </a:solidFill>
              </a:rPr>
              <a:t>Trình điều khiển thiết bị</a:t>
            </a:r>
          </a:p>
          <a:p>
            <a:r>
              <a:rPr lang="vi-VN" sz="1400" dirty="0">
                <a:solidFill>
                  <a:srgbClr val="FF0000"/>
                </a:solidFill>
              </a:rPr>
              <a:t>Phần mềm cho phép thiết bị liên lạc với hệ điều hành</a:t>
            </a:r>
          </a:p>
          <a:p>
            <a:r>
              <a:rPr lang="vi-VN" sz="1400" dirty="0">
                <a:solidFill>
                  <a:srgbClr val="FF0000"/>
                </a:solidFill>
              </a:rPr>
              <a:t>Mua máy tính với thiết bị ngoại vi</a:t>
            </a:r>
          </a:p>
          <a:p>
            <a:r>
              <a:rPr lang="vi-VN" sz="1400" dirty="0">
                <a:solidFill>
                  <a:srgbClr val="FF0000"/>
                </a:solidFill>
              </a:rPr>
              <a:t>Trình điều khiển được cài đặt</a:t>
            </a:r>
          </a:p>
          <a:p>
            <a:r>
              <a:rPr lang="vi-VN" sz="1400" dirty="0">
                <a:solidFill>
                  <a:srgbClr val="FF0000"/>
                </a:solidFill>
              </a:rPr>
              <a:t>Thêm phần cứng vào máy tính</a:t>
            </a:r>
          </a:p>
          <a:p>
            <a:r>
              <a:rPr lang="vi-VN" sz="1400" dirty="0">
                <a:solidFill>
                  <a:srgbClr val="FF0000"/>
                </a:solidFill>
              </a:rPr>
              <a:t>Phải cài đặt trình điều khiển</a:t>
            </a:r>
          </a:p>
          <a:p>
            <a:endParaRPr lang="en-US" dirty="0" smtClean="0"/>
          </a:p>
        </p:txBody>
      </p:sp>
      <p:sp>
        <p:nvSpPr>
          <p:cNvPr id="32770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2771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8737A743-4D54-49CD-B874-02143A62A083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Installing and Configuring NICs (cont’d.)</a:t>
            </a:r>
            <a:endParaRPr lang="en-US" dirty="0" smtClean="0"/>
          </a:p>
        </p:txBody>
      </p:sp>
      <p:sp>
        <p:nvSpPr>
          <p:cNvPr id="3482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400" dirty="0" smtClean="0"/>
              <a:t>Operating system built-in drivers</a:t>
            </a:r>
          </a:p>
          <a:p>
            <a:pPr lvl="1" eaLnBrk="1" hangingPunct="1"/>
            <a:r>
              <a:rPr lang="en-US" sz="1400" dirty="0" smtClean="0"/>
              <a:t>Automatically recognize hardware, install drivers</a:t>
            </a:r>
          </a:p>
          <a:p>
            <a:pPr eaLnBrk="1" hangingPunct="1"/>
            <a:r>
              <a:rPr lang="en-US" sz="1400" dirty="0" smtClean="0"/>
              <a:t>Drivers not available from operating system</a:t>
            </a:r>
          </a:p>
          <a:p>
            <a:pPr lvl="1" eaLnBrk="1" hangingPunct="1"/>
            <a:r>
              <a:rPr lang="en-US" sz="1400" dirty="0" smtClean="0"/>
              <a:t>Install and configure NIC software</a:t>
            </a:r>
          </a:p>
          <a:p>
            <a:pPr lvl="1" eaLnBrk="1" hangingPunct="1"/>
            <a:r>
              <a:rPr lang="en-US" sz="1400" dirty="0" smtClean="0"/>
              <a:t>Available at manufacturer’s Web </a:t>
            </a:r>
            <a:r>
              <a:rPr lang="en-US" sz="1400" dirty="0" smtClean="0"/>
              <a:t>site</a:t>
            </a:r>
          </a:p>
          <a:p>
            <a:pPr lvl="1" eaLnBrk="1" hangingPunct="1"/>
            <a:r>
              <a:rPr lang="vi-VN" sz="1400" dirty="0">
                <a:solidFill>
                  <a:srgbClr val="FF0000"/>
                </a:solidFill>
              </a:rPr>
              <a:t>Hệ điều hành được cài sẵn trình điều khiển</a:t>
            </a:r>
          </a:p>
          <a:p>
            <a:pPr lvl="1" eaLnBrk="1" hangingPunct="1"/>
            <a:r>
              <a:rPr lang="vi-VN" sz="1400" dirty="0">
                <a:solidFill>
                  <a:srgbClr val="FF0000"/>
                </a:solidFill>
              </a:rPr>
              <a:t>Tự động nhận diện phần cứng, cài đặt trình điều khiển</a:t>
            </a:r>
          </a:p>
          <a:p>
            <a:pPr lvl="1" eaLnBrk="1" hangingPunct="1"/>
            <a:r>
              <a:rPr lang="vi-VN" sz="1400" dirty="0">
                <a:solidFill>
                  <a:srgbClr val="FF0000"/>
                </a:solidFill>
              </a:rPr>
              <a:t>Trình điều khiển không có sẵn từ hệ điều hành</a:t>
            </a:r>
          </a:p>
          <a:p>
            <a:pPr lvl="1" eaLnBrk="1" hangingPunct="1"/>
            <a:r>
              <a:rPr lang="vi-VN" sz="1400" dirty="0">
                <a:solidFill>
                  <a:srgbClr val="FF0000"/>
                </a:solidFill>
              </a:rPr>
              <a:t>Cài đặt và cấu hình phần mềm NIC</a:t>
            </a:r>
          </a:p>
          <a:p>
            <a:pPr lvl="1" eaLnBrk="1" hangingPunct="1"/>
            <a:r>
              <a:rPr lang="vi-VN" sz="1400" dirty="0">
                <a:solidFill>
                  <a:srgbClr val="FF0000"/>
                </a:solidFill>
              </a:rPr>
              <a:t>Có tại trang web của nhà sản xuất</a:t>
            </a:r>
          </a:p>
          <a:p>
            <a:pPr lvl="1" eaLnBrk="1" hangingPunct="1"/>
            <a:endParaRPr lang="en-US" sz="1400" dirty="0" smtClean="0">
              <a:solidFill>
                <a:srgbClr val="FF0000"/>
              </a:solidFill>
            </a:endParaRPr>
          </a:p>
        </p:txBody>
      </p:sp>
      <p:sp>
        <p:nvSpPr>
          <p:cNvPr id="348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48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20B77B0-ED1E-4D33-BF10-2ABC32EF546C}" type="slidenum">
              <a:rPr lang="en-US"/>
              <a:pPr eaLnBrk="1" hangingPunct="1"/>
              <a:t>17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Installing and Configuring NICs (cont’d.)</a:t>
            </a:r>
            <a:endParaRPr lang="en-US" dirty="0" smtClean="0"/>
          </a:p>
        </p:txBody>
      </p:sp>
      <p:sp>
        <p:nvSpPr>
          <p:cNvPr id="3482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400" dirty="0" smtClean="0"/>
              <a:t>Verifying NIC functionality</a:t>
            </a:r>
          </a:p>
          <a:p>
            <a:pPr lvl="1" eaLnBrk="1" hangingPunct="1"/>
            <a:r>
              <a:rPr lang="en-US" sz="1400" dirty="0" smtClean="0"/>
              <a:t>Check whether device  can communicate with network</a:t>
            </a:r>
          </a:p>
          <a:p>
            <a:pPr eaLnBrk="1" hangingPunct="1"/>
            <a:r>
              <a:rPr lang="en-US" sz="1400" dirty="0" smtClean="0"/>
              <a:t>Diagnostic tools</a:t>
            </a:r>
          </a:p>
          <a:p>
            <a:pPr lvl="1" eaLnBrk="1" hangingPunct="1"/>
            <a:r>
              <a:rPr lang="en-US" sz="1400" dirty="0" smtClean="0"/>
              <a:t>Use manufacturer’s configuration utility</a:t>
            </a:r>
          </a:p>
          <a:p>
            <a:pPr lvl="2" eaLnBrk="1" hangingPunct="1"/>
            <a:r>
              <a:rPr lang="en-US" sz="1400" dirty="0" smtClean="0"/>
              <a:t>Loopback plug needed</a:t>
            </a:r>
          </a:p>
          <a:p>
            <a:pPr lvl="1" eaLnBrk="1" hangingPunct="1"/>
            <a:r>
              <a:rPr lang="en-US" sz="1400" dirty="0" smtClean="0"/>
              <a:t>Visual inspection of LEDs</a:t>
            </a:r>
          </a:p>
          <a:p>
            <a:pPr lvl="2" eaLnBrk="1" hangingPunct="1"/>
            <a:r>
              <a:rPr lang="en-US" sz="1400" dirty="0" smtClean="0"/>
              <a:t>Read manufacturer’s documentation</a:t>
            </a:r>
          </a:p>
          <a:p>
            <a:pPr lvl="1" eaLnBrk="1" hangingPunct="1"/>
            <a:r>
              <a:rPr lang="en-US" sz="1400" dirty="0" smtClean="0"/>
              <a:t>Use simple commands</a:t>
            </a:r>
          </a:p>
          <a:p>
            <a:pPr lvl="2" eaLnBrk="1" hangingPunct="1"/>
            <a:r>
              <a:rPr lang="en-US" sz="1400" dirty="0" smtClean="0"/>
              <a:t>Example: pinging the loopback </a:t>
            </a:r>
            <a:r>
              <a:rPr lang="en-US" sz="1400" dirty="0" smtClean="0"/>
              <a:t>address</a:t>
            </a:r>
          </a:p>
          <a:p>
            <a:pPr lvl="2" eaLnBrk="1" hangingPunct="1"/>
            <a:r>
              <a:rPr lang="vi-VN" sz="1400" dirty="0">
                <a:solidFill>
                  <a:srgbClr val="FF0000"/>
                </a:solidFill>
              </a:rPr>
              <a:t>Xác minh chức năng NIC</a:t>
            </a:r>
          </a:p>
          <a:p>
            <a:pPr lvl="2" eaLnBrk="1" hangingPunct="1"/>
            <a:r>
              <a:rPr lang="vi-VN" sz="1400" dirty="0">
                <a:solidFill>
                  <a:srgbClr val="FF0000"/>
                </a:solidFill>
              </a:rPr>
              <a:t>Kiểm tra xem thiết bị có thể liên lạc với mạng không</a:t>
            </a:r>
          </a:p>
          <a:p>
            <a:pPr lvl="2" eaLnBrk="1" hangingPunct="1"/>
            <a:r>
              <a:rPr lang="vi-VN" sz="1400" dirty="0">
                <a:solidFill>
                  <a:srgbClr val="FF0000"/>
                </a:solidFill>
              </a:rPr>
              <a:t>Công cụ chẩn đoán</a:t>
            </a:r>
          </a:p>
          <a:p>
            <a:pPr lvl="2" eaLnBrk="1" hangingPunct="1"/>
            <a:r>
              <a:rPr lang="vi-VN" sz="1400" dirty="0">
                <a:solidFill>
                  <a:srgbClr val="FF0000"/>
                </a:solidFill>
              </a:rPr>
              <a:t>Sử dụng tiện ích cấu hình của nhà sản xuất</a:t>
            </a:r>
          </a:p>
          <a:p>
            <a:pPr lvl="2" eaLnBrk="1" hangingPunct="1"/>
            <a:r>
              <a:rPr lang="vi-VN" sz="1400" dirty="0">
                <a:solidFill>
                  <a:srgbClr val="FF0000"/>
                </a:solidFill>
              </a:rPr>
              <a:t>Cần có Loopback</a:t>
            </a:r>
          </a:p>
          <a:p>
            <a:pPr lvl="2" eaLnBrk="1" hangingPunct="1"/>
            <a:r>
              <a:rPr lang="vi-VN" sz="1400" dirty="0">
                <a:solidFill>
                  <a:srgbClr val="FF0000"/>
                </a:solidFill>
              </a:rPr>
              <a:t>Kiểm tra trực quan đèn LED</a:t>
            </a:r>
          </a:p>
          <a:p>
            <a:pPr lvl="2" eaLnBrk="1" hangingPunct="1"/>
            <a:r>
              <a:rPr lang="vi-VN" sz="1400" dirty="0">
                <a:solidFill>
                  <a:srgbClr val="FF0000"/>
                </a:solidFill>
              </a:rPr>
              <a:t>Đọc tài liệu của nhà sản xuất</a:t>
            </a:r>
          </a:p>
          <a:p>
            <a:pPr lvl="2" eaLnBrk="1" hangingPunct="1"/>
            <a:r>
              <a:rPr lang="vi-VN" sz="1400" dirty="0">
                <a:solidFill>
                  <a:srgbClr val="FF0000"/>
                </a:solidFill>
              </a:rPr>
              <a:t>Sử dụng lệnh đơn giản</a:t>
            </a:r>
          </a:p>
          <a:p>
            <a:pPr lvl="2" eaLnBrk="1" hangingPunct="1"/>
            <a:r>
              <a:rPr lang="vi-VN" sz="1400" dirty="0">
                <a:solidFill>
                  <a:srgbClr val="FF0000"/>
                </a:solidFill>
              </a:rPr>
              <a:t>Ví dụ: pinging địa chỉ loopback</a:t>
            </a:r>
            <a:endParaRPr lang="en-US" sz="1400" dirty="0" smtClean="0">
              <a:solidFill>
                <a:srgbClr val="FF0000"/>
              </a:solidFill>
            </a:endParaRPr>
          </a:p>
        </p:txBody>
      </p:sp>
      <p:sp>
        <p:nvSpPr>
          <p:cNvPr id="348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dirty="0"/>
          </a:p>
        </p:txBody>
      </p:sp>
      <p:sp>
        <p:nvSpPr>
          <p:cNvPr id="348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20B77B0-ED1E-4D33-BF10-2ABC32EF546C}" type="slidenum">
              <a:rPr lang="en-US"/>
              <a:pPr eaLnBrk="1" hangingPunct="1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35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Modular </a:t>
            </a:r>
            <a:r>
              <a:rPr lang="en-US" dirty="0" smtClean="0"/>
              <a:t>Interfaces</a:t>
            </a:r>
            <a:br>
              <a:rPr lang="en-US" dirty="0" smtClean="0"/>
            </a:br>
            <a:r>
              <a:rPr lang="vi-VN" dirty="0"/>
              <a:t>Giao diện mô đun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 smtClean="0"/>
              <a:t>Hot-swappable components</a:t>
            </a:r>
          </a:p>
          <a:p>
            <a:pPr lvl="1"/>
            <a:r>
              <a:rPr lang="en-US" sz="1400" dirty="0" smtClean="0"/>
              <a:t>Can be changed without disrupting operations</a:t>
            </a:r>
          </a:p>
          <a:p>
            <a:r>
              <a:rPr lang="en-US" sz="1400" dirty="0" smtClean="0"/>
              <a:t>GBIC (Gigabit interface converter)</a:t>
            </a:r>
          </a:p>
          <a:p>
            <a:pPr lvl="1"/>
            <a:r>
              <a:rPr lang="en-US" sz="1400" dirty="0" smtClean="0"/>
              <a:t>Standard type of modular interface</a:t>
            </a:r>
          </a:p>
          <a:p>
            <a:pPr lvl="1"/>
            <a:r>
              <a:rPr lang="en-US" sz="1400" dirty="0" smtClean="0"/>
              <a:t>May contain RJ-45 or fiber-optic cable ports</a:t>
            </a:r>
          </a:p>
          <a:p>
            <a:r>
              <a:rPr lang="en-US" sz="1400" dirty="0" smtClean="0"/>
              <a:t>SFPs (small form-factor pluggable)</a:t>
            </a:r>
          </a:p>
          <a:p>
            <a:pPr lvl="1"/>
            <a:r>
              <a:rPr lang="en-US" sz="1400" dirty="0" smtClean="0"/>
              <a:t>Provide same form factor as GBIC</a:t>
            </a:r>
          </a:p>
          <a:p>
            <a:pPr lvl="2"/>
            <a:r>
              <a:rPr lang="en-US" sz="1400" dirty="0" smtClean="0"/>
              <a:t>Allow more ports per </a:t>
            </a:r>
            <a:r>
              <a:rPr lang="en-US" sz="1400" dirty="0" smtClean="0"/>
              <a:t>inch</a:t>
            </a:r>
          </a:p>
          <a:p>
            <a:pPr lvl="8"/>
            <a:r>
              <a:rPr lang="vi-VN" sz="1200" dirty="0"/>
              <a:t>Các thành phần có thể thay thế nóng</a:t>
            </a:r>
          </a:p>
          <a:p>
            <a:pPr lvl="2"/>
            <a:r>
              <a:rPr lang="vi-VN" sz="1400" dirty="0">
                <a:solidFill>
                  <a:srgbClr val="FF0000"/>
                </a:solidFill>
              </a:rPr>
              <a:t>Có thể thay đổi mà không gây gián đoạn hoạt động</a:t>
            </a:r>
          </a:p>
          <a:p>
            <a:pPr lvl="2"/>
            <a:r>
              <a:rPr lang="vi-VN" sz="1400" dirty="0">
                <a:solidFill>
                  <a:srgbClr val="FF0000"/>
                </a:solidFill>
              </a:rPr>
              <a:t>GBIC (bộ chuyển đổi giao diện Gigabit)</a:t>
            </a:r>
          </a:p>
          <a:p>
            <a:pPr lvl="2"/>
            <a:r>
              <a:rPr lang="vi-VN" sz="1400" dirty="0">
                <a:solidFill>
                  <a:srgbClr val="FF0000"/>
                </a:solidFill>
              </a:rPr>
              <a:t>Loại tiêu chuẩn của giao diện mô đun</a:t>
            </a:r>
          </a:p>
          <a:p>
            <a:pPr lvl="2"/>
            <a:r>
              <a:rPr lang="vi-VN" sz="1400" dirty="0">
                <a:solidFill>
                  <a:srgbClr val="FF0000"/>
                </a:solidFill>
              </a:rPr>
              <a:t>Có thể chứa các cổng RJ-45 hoặc cáp quang</a:t>
            </a:r>
          </a:p>
          <a:p>
            <a:pPr lvl="2"/>
            <a:r>
              <a:rPr lang="vi-VN" sz="1400" dirty="0">
                <a:solidFill>
                  <a:srgbClr val="FF0000"/>
                </a:solidFill>
              </a:rPr>
              <a:t>SFPs (dạng giả lập nhỏ)</a:t>
            </a:r>
          </a:p>
          <a:p>
            <a:pPr lvl="2"/>
            <a:r>
              <a:rPr lang="vi-VN" sz="1400" dirty="0">
                <a:solidFill>
                  <a:srgbClr val="FF0000"/>
                </a:solidFill>
              </a:rPr>
              <a:t>Cung cấp cùng một yếu tố hình thức như GBIC</a:t>
            </a:r>
          </a:p>
          <a:p>
            <a:pPr lvl="2"/>
            <a:r>
              <a:rPr lang="vi-VN" sz="1400" dirty="0">
                <a:solidFill>
                  <a:srgbClr val="FF0000"/>
                </a:solidFill>
              </a:rPr>
              <a:t>Cho phép nhiều cổng trên mỗi inch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F459AD7-A5D3-4044-A21F-E9BACB4CDE0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65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Objectives</a:t>
            </a:r>
          </a:p>
        </p:txBody>
      </p:sp>
      <p:sp>
        <p:nvSpPr>
          <p:cNvPr id="4101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Identify the functions of LAN connectivity hardware</a:t>
            </a:r>
          </a:p>
          <a:p>
            <a:pPr eaLnBrk="1" hangingPunct="1"/>
            <a:r>
              <a:rPr lang="en-US" dirty="0" smtClean="0"/>
              <a:t>Install, configure, and differentiate between network devices such as NICs, hubs, bridges, switches, routers, and gateways</a:t>
            </a:r>
          </a:p>
          <a:p>
            <a:pPr eaLnBrk="1" hangingPunct="1"/>
            <a:r>
              <a:rPr lang="en-US" dirty="0" smtClean="0"/>
              <a:t>Explain the advanced features of a switch and understand popular switching techniques, including VLAN management</a:t>
            </a:r>
          </a:p>
          <a:p>
            <a:pPr eaLnBrk="1" hangingPunct="1"/>
            <a:r>
              <a:rPr lang="en-US" dirty="0" smtClean="0"/>
              <a:t>Explain the purposes and properties of routing</a:t>
            </a:r>
          </a:p>
          <a:p>
            <a:pPr eaLnBrk="1" hangingPunct="1"/>
            <a:r>
              <a:rPr lang="en-US" dirty="0" smtClean="0"/>
              <a:t>Describe common IPv4 and IPv6 routing protocols</a:t>
            </a:r>
          </a:p>
        </p:txBody>
      </p:sp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40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8E559C8-69AA-46DB-AAF9-4FBECB435DC8}" type="slidenum">
              <a:rPr lang="en-US"/>
              <a:pPr eaLnBrk="1" hangingPunct="1"/>
              <a:t>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Modular </a:t>
            </a:r>
            <a:r>
              <a:rPr lang="en-US" dirty="0" smtClean="0"/>
              <a:t>Interfaces (cont’d.)</a:t>
            </a:r>
          </a:p>
        </p:txBody>
      </p:sp>
      <p:sp>
        <p:nvSpPr>
          <p:cNvPr id="1024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102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56F6A21-2C70-4FEB-AC0C-EE1F9D58993F}" type="slidenum">
              <a:rPr lang="en-US"/>
              <a:pPr eaLnBrk="1" hangingPunct="1"/>
              <a:t>20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343400" y="4877295"/>
            <a:ext cx="441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Figure 6-8 SFP (small form-factor pluggable) transceiver for use with fiber connections</a:t>
            </a:r>
            <a:endParaRPr lang="en-US" sz="16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642089"/>
            <a:ext cx="2415409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07" y="1855470"/>
            <a:ext cx="4376738" cy="2821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39459" y="4890113"/>
            <a:ext cx="3341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Figure 6-7 GBIC (Gigabit interface converter) with an RJ-45 port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4377690" y="5453874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239459" y="5453875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95290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Repeaters and </a:t>
            </a:r>
            <a:r>
              <a:rPr lang="en-US" dirty="0"/>
              <a:t>Hubs</a:t>
            </a:r>
            <a:br>
              <a:rPr lang="en-US" dirty="0"/>
            </a:b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lặp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 smtClean="0"/>
              <a:t>Repeaters</a:t>
            </a:r>
          </a:p>
          <a:p>
            <a:pPr lvl="1"/>
            <a:r>
              <a:rPr lang="en-US" sz="1400" dirty="0" smtClean="0"/>
              <a:t>Operate in Physical OSI model layer</a:t>
            </a:r>
          </a:p>
          <a:p>
            <a:pPr lvl="1"/>
            <a:r>
              <a:rPr lang="en-US" sz="1400" dirty="0" smtClean="0"/>
              <a:t>No means to interpret data</a:t>
            </a:r>
          </a:p>
          <a:p>
            <a:pPr lvl="1"/>
            <a:r>
              <a:rPr lang="en-US" sz="1400" dirty="0" smtClean="0"/>
              <a:t>Regenerate signal</a:t>
            </a:r>
          </a:p>
          <a:p>
            <a:r>
              <a:rPr lang="en-US" sz="1400" dirty="0" smtClean="0"/>
              <a:t>Hub</a:t>
            </a:r>
          </a:p>
          <a:p>
            <a:pPr lvl="1"/>
            <a:r>
              <a:rPr lang="en-US" sz="1400" dirty="0" smtClean="0"/>
              <a:t>Repeater with more than one output port</a:t>
            </a:r>
          </a:p>
          <a:p>
            <a:pPr lvl="1"/>
            <a:r>
              <a:rPr lang="en-US" sz="1400" dirty="0" smtClean="0"/>
              <a:t>Typically contains multiple data ports</a:t>
            </a:r>
          </a:p>
          <a:p>
            <a:pPr lvl="2"/>
            <a:r>
              <a:rPr lang="en-US" sz="1400" dirty="0" smtClean="0"/>
              <a:t>Patch cables connect printers, servers, and workstations</a:t>
            </a:r>
          </a:p>
          <a:p>
            <a:pPr lvl="1"/>
            <a:r>
              <a:rPr lang="en-US" sz="1400" dirty="0" smtClean="0"/>
              <a:t>Most contain uplink </a:t>
            </a:r>
            <a:r>
              <a:rPr lang="en-US" sz="1400" dirty="0" smtClean="0"/>
              <a:t>port</a:t>
            </a:r>
          </a:p>
          <a:p>
            <a:pPr lvl="1"/>
            <a:r>
              <a:rPr lang="vi-VN" sz="1400" dirty="0">
                <a:solidFill>
                  <a:srgbClr val="FF0000"/>
                </a:solidFill>
              </a:rPr>
              <a:t>Bộ lặp lại</a:t>
            </a:r>
          </a:p>
          <a:p>
            <a:pPr lvl="1"/>
            <a:r>
              <a:rPr lang="vi-VN" sz="1400" dirty="0">
                <a:solidFill>
                  <a:srgbClr val="FF0000"/>
                </a:solidFill>
              </a:rPr>
              <a:t>Hoạt động trong mô hình OSI lớp vật lý</a:t>
            </a:r>
          </a:p>
          <a:p>
            <a:pPr lvl="1"/>
            <a:r>
              <a:rPr lang="vi-VN" sz="1400" dirty="0">
                <a:solidFill>
                  <a:srgbClr val="FF0000"/>
                </a:solidFill>
              </a:rPr>
              <a:t>Không có nghĩa là để giải thích dữ liệu</a:t>
            </a:r>
          </a:p>
          <a:p>
            <a:pPr lvl="1"/>
            <a:r>
              <a:rPr lang="vi-VN" sz="1400" dirty="0">
                <a:solidFill>
                  <a:srgbClr val="FF0000"/>
                </a:solidFill>
              </a:rPr>
              <a:t>Tái tạo tín hiệu</a:t>
            </a:r>
          </a:p>
          <a:p>
            <a:pPr lvl="1"/>
            <a:r>
              <a:rPr lang="vi-VN" sz="1400" dirty="0">
                <a:solidFill>
                  <a:srgbClr val="FF0000"/>
                </a:solidFill>
              </a:rPr>
              <a:t>Trung tâm</a:t>
            </a:r>
          </a:p>
          <a:p>
            <a:pPr lvl="1"/>
            <a:r>
              <a:rPr lang="vi-VN" sz="1400" dirty="0">
                <a:solidFill>
                  <a:srgbClr val="FF0000"/>
                </a:solidFill>
              </a:rPr>
              <a:t>Repeater với nhiều cổng đầu ra</a:t>
            </a:r>
          </a:p>
          <a:p>
            <a:pPr lvl="1"/>
            <a:r>
              <a:rPr lang="vi-VN" sz="1400" dirty="0">
                <a:solidFill>
                  <a:srgbClr val="FF0000"/>
                </a:solidFill>
              </a:rPr>
              <a:t>Thông thường chứa nhiều cổng dữ liệu</a:t>
            </a:r>
          </a:p>
          <a:p>
            <a:pPr lvl="1"/>
            <a:r>
              <a:rPr lang="vi-VN" sz="1400" dirty="0">
                <a:solidFill>
                  <a:srgbClr val="FF0000"/>
                </a:solidFill>
              </a:rPr>
              <a:t>Cáp kết nối máy in, máy chủ và máy trạm</a:t>
            </a:r>
          </a:p>
          <a:p>
            <a:pPr lvl="1"/>
            <a:r>
              <a:rPr lang="vi-VN" sz="1400" dirty="0">
                <a:solidFill>
                  <a:srgbClr val="FF0000"/>
                </a:solidFill>
              </a:rPr>
              <a:t>Hầu hết có cổng uplink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F459AD7-A5D3-4044-A21F-E9BACB4CDE0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1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Bridges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200" dirty="0" smtClean="0"/>
              <a:t>Devices that connect two network segments</a:t>
            </a:r>
          </a:p>
          <a:p>
            <a:r>
              <a:rPr lang="en-US" sz="1200" dirty="0" smtClean="0"/>
              <a:t>Analyze incoming frames</a:t>
            </a:r>
          </a:p>
          <a:p>
            <a:pPr lvl="1"/>
            <a:r>
              <a:rPr lang="en-US" sz="1200" dirty="0" smtClean="0"/>
              <a:t>Make decisions on where to direct them</a:t>
            </a:r>
          </a:p>
          <a:p>
            <a:r>
              <a:rPr lang="en-US" sz="1200" dirty="0" smtClean="0"/>
              <a:t>Operate at Data Link OSI model layer</a:t>
            </a:r>
          </a:p>
          <a:p>
            <a:r>
              <a:rPr lang="en-US" sz="1200" dirty="0" smtClean="0"/>
              <a:t>Single input and single output ports</a:t>
            </a:r>
          </a:p>
          <a:p>
            <a:r>
              <a:rPr lang="en-US" sz="1200" dirty="0" smtClean="0"/>
              <a:t>Protocol independent</a:t>
            </a:r>
          </a:p>
          <a:p>
            <a:r>
              <a:rPr lang="en-US" sz="1200" dirty="0" smtClean="0"/>
              <a:t>Filtering database</a:t>
            </a:r>
          </a:p>
          <a:p>
            <a:pPr lvl="1"/>
            <a:r>
              <a:rPr lang="en-US" sz="1200" dirty="0" smtClean="0">
                <a:solidFill>
                  <a:srgbClr val="FF0000"/>
                </a:solidFill>
              </a:rPr>
              <a:t>Contains known MAC addresses and network </a:t>
            </a:r>
            <a:r>
              <a:rPr lang="en-US" sz="1200" dirty="0" smtClean="0">
                <a:solidFill>
                  <a:srgbClr val="FF0000"/>
                </a:solidFill>
              </a:rPr>
              <a:t>locations</a:t>
            </a:r>
          </a:p>
          <a:p>
            <a:pPr lvl="1"/>
            <a:r>
              <a:rPr lang="vi-VN" sz="1200" dirty="0">
                <a:solidFill>
                  <a:srgbClr val="FF0000"/>
                </a:solidFill>
              </a:rPr>
              <a:t>Thiết bị kết nối hai phân đoạn mạng</a:t>
            </a:r>
          </a:p>
          <a:p>
            <a:pPr lvl="1"/>
            <a:r>
              <a:rPr lang="vi-VN" sz="1200" dirty="0">
                <a:solidFill>
                  <a:srgbClr val="FF0000"/>
                </a:solidFill>
              </a:rPr>
              <a:t>Phân tích các khung đến</a:t>
            </a:r>
          </a:p>
          <a:p>
            <a:pPr lvl="1"/>
            <a:r>
              <a:rPr lang="vi-VN" sz="1200" dirty="0">
                <a:solidFill>
                  <a:srgbClr val="FF0000"/>
                </a:solidFill>
              </a:rPr>
              <a:t>Quyết định nơi để chỉ đường cho họ</a:t>
            </a:r>
          </a:p>
          <a:p>
            <a:pPr lvl="1"/>
            <a:r>
              <a:rPr lang="vi-VN" sz="1200" dirty="0">
                <a:solidFill>
                  <a:srgbClr val="FF0000"/>
                </a:solidFill>
              </a:rPr>
              <a:t>Hoạt động tại lớp mô hình OSI Data Link</a:t>
            </a:r>
          </a:p>
          <a:p>
            <a:pPr lvl="1"/>
            <a:r>
              <a:rPr lang="vi-VN" sz="1200" dirty="0">
                <a:solidFill>
                  <a:srgbClr val="FF0000"/>
                </a:solidFill>
              </a:rPr>
              <a:t>Cổng đầu vào và đầu ra đơn</a:t>
            </a:r>
          </a:p>
          <a:p>
            <a:pPr lvl="1"/>
            <a:r>
              <a:rPr lang="vi-VN" sz="1200" dirty="0">
                <a:solidFill>
                  <a:srgbClr val="FF0000"/>
                </a:solidFill>
              </a:rPr>
              <a:t>Nghị định thư độc lập</a:t>
            </a:r>
          </a:p>
          <a:p>
            <a:pPr lvl="1"/>
            <a:r>
              <a:rPr lang="vi-VN" sz="1200" dirty="0">
                <a:solidFill>
                  <a:srgbClr val="FF0000"/>
                </a:solidFill>
              </a:rPr>
              <a:t>Lọc cơ sở dữ liệu</a:t>
            </a:r>
          </a:p>
          <a:p>
            <a:pPr lvl="1"/>
            <a:r>
              <a:rPr lang="vi-VN" sz="1200" dirty="0">
                <a:solidFill>
                  <a:srgbClr val="FF0000"/>
                </a:solidFill>
              </a:rPr>
              <a:t>Chứa địa chỉ MAC và vị trí mạng đã biết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F459AD7-A5D3-4044-A21F-E9BACB4CDE09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03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Bridges (cont’d.)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A122DD-8648-4F1C-AB2F-1F352CDC9080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00200"/>
            <a:ext cx="7107084" cy="351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96242" y="5297493"/>
            <a:ext cx="463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Figure 6-10 A bridge’s use of a filtering database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2315292" y="5636979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48507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Switches</a:t>
            </a:r>
            <a:br>
              <a:rPr lang="en-US" dirty="0" smtClean="0"/>
            </a:b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chuyển</a:t>
            </a:r>
            <a:r>
              <a:rPr lang="en-US" dirty="0" smtClean="0"/>
              <a:t> </a:t>
            </a:r>
            <a:r>
              <a:rPr lang="en-US" dirty="0" err="1" smtClean="0"/>
              <a:t>mạch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 smtClean="0"/>
              <a:t>Connectivity devices that subdivide a network</a:t>
            </a:r>
          </a:p>
          <a:p>
            <a:pPr lvl="1"/>
            <a:r>
              <a:rPr lang="en-US" sz="1400" dirty="0" smtClean="0"/>
              <a:t>Segments</a:t>
            </a:r>
          </a:p>
          <a:p>
            <a:r>
              <a:rPr lang="en-US" sz="1400" dirty="0" smtClean="0"/>
              <a:t>Traditional switches</a:t>
            </a:r>
          </a:p>
          <a:p>
            <a:pPr lvl="1"/>
            <a:r>
              <a:rPr lang="en-US" sz="1400" dirty="0" smtClean="0"/>
              <a:t>Operate at Data Link OSI model layer</a:t>
            </a:r>
          </a:p>
          <a:p>
            <a:r>
              <a:rPr lang="en-US" sz="1400" dirty="0" smtClean="0"/>
              <a:t>Modern switches</a:t>
            </a:r>
          </a:p>
          <a:p>
            <a:pPr lvl="1"/>
            <a:r>
              <a:rPr lang="en-US" sz="1400" dirty="0" smtClean="0"/>
              <a:t>Can operate at Layer 3 or Layer 4</a:t>
            </a:r>
          </a:p>
          <a:p>
            <a:r>
              <a:rPr lang="en-US" sz="1400" dirty="0" smtClean="0"/>
              <a:t>Switches interpret MAC address information</a:t>
            </a:r>
          </a:p>
          <a:p>
            <a:r>
              <a:rPr lang="en-US" sz="1400" dirty="0" smtClean="0"/>
              <a:t>Common switch components</a:t>
            </a:r>
          </a:p>
          <a:p>
            <a:pPr lvl="1"/>
            <a:r>
              <a:rPr lang="en-US" sz="1400" dirty="0" smtClean="0"/>
              <a:t>Internal processor, operating system, memory, </a:t>
            </a:r>
            <a:r>
              <a:rPr lang="en-US" sz="1400" dirty="0" smtClean="0"/>
              <a:t>ports</a:t>
            </a:r>
          </a:p>
          <a:p>
            <a:pPr lvl="1"/>
            <a:r>
              <a:rPr lang="vi-VN" sz="1400" dirty="0">
                <a:solidFill>
                  <a:srgbClr val="FF0000"/>
                </a:solidFill>
              </a:rPr>
              <a:t>Thiết bị kết nối chia nhỏ mạng</a:t>
            </a:r>
          </a:p>
          <a:p>
            <a:pPr lvl="1"/>
            <a:r>
              <a:rPr lang="vi-VN" sz="1400" dirty="0">
                <a:solidFill>
                  <a:srgbClr val="FF0000"/>
                </a:solidFill>
              </a:rPr>
              <a:t>Phân đoạn</a:t>
            </a:r>
          </a:p>
          <a:p>
            <a:pPr lvl="1"/>
            <a:r>
              <a:rPr lang="vi-VN" sz="1400" dirty="0">
                <a:solidFill>
                  <a:srgbClr val="FF0000"/>
                </a:solidFill>
              </a:rPr>
              <a:t>Công tắc truyền thống</a:t>
            </a:r>
          </a:p>
          <a:p>
            <a:pPr lvl="1"/>
            <a:r>
              <a:rPr lang="vi-VN" sz="1400" dirty="0">
                <a:solidFill>
                  <a:srgbClr val="FF0000"/>
                </a:solidFill>
              </a:rPr>
              <a:t>Hoạt động tại lớp mô hình OSI Data Link</a:t>
            </a:r>
          </a:p>
          <a:p>
            <a:pPr lvl="1"/>
            <a:r>
              <a:rPr lang="vi-VN" sz="1400" dirty="0">
                <a:solidFill>
                  <a:srgbClr val="FF0000"/>
                </a:solidFill>
              </a:rPr>
              <a:t>Công tắc hiện đại</a:t>
            </a:r>
          </a:p>
          <a:p>
            <a:pPr lvl="1"/>
            <a:r>
              <a:rPr lang="vi-VN" sz="1400" dirty="0">
                <a:solidFill>
                  <a:srgbClr val="FF0000"/>
                </a:solidFill>
              </a:rPr>
              <a:t>Có thể hoạt động ở Lớp 3 hoặc Lớp 4</a:t>
            </a:r>
          </a:p>
          <a:p>
            <a:pPr lvl="1"/>
            <a:r>
              <a:rPr lang="vi-VN" sz="1400" dirty="0">
                <a:solidFill>
                  <a:srgbClr val="FF0000"/>
                </a:solidFill>
              </a:rPr>
              <a:t>Thông báo về địa chỉ MAC chuyển mạch</a:t>
            </a:r>
          </a:p>
          <a:p>
            <a:pPr lvl="1"/>
            <a:r>
              <a:rPr lang="vi-VN" sz="1400" dirty="0">
                <a:solidFill>
                  <a:srgbClr val="FF0000"/>
                </a:solidFill>
              </a:rPr>
              <a:t>Các thành phần chuyển đổi thông thường</a:t>
            </a:r>
          </a:p>
          <a:p>
            <a:pPr lvl="1"/>
            <a:r>
              <a:rPr lang="vi-VN" sz="1400" dirty="0">
                <a:solidFill>
                  <a:srgbClr val="FF0000"/>
                </a:solidFill>
              </a:rPr>
              <a:t>Bộ xử lý nội bộ, hệ điều hành, bộ nhớ, cổng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F459AD7-A5D3-4044-A21F-E9BACB4CDE09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51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Switch Installation</a:t>
            </a:r>
          </a:p>
        </p:txBody>
      </p:sp>
      <p:sp>
        <p:nvSpPr>
          <p:cNvPr id="5939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400" dirty="0" smtClean="0"/>
              <a:t>Follow manufacturer’s guidelines</a:t>
            </a:r>
          </a:p>
          <a:p>
            <a:pPr eaLnBrk="1" hangingPunct="1"/>
            <a:r>
              <a:rPr lang="en-US" sz="1400" dirty="0" smtClean="0"/>
              <a:t>General steps (assume Cat 5 or better UTP)</a:t>
            </a:r>
          </a:p>
          <a:p>
            <a:pPr lvl="1" eaLnBrk="1" hangingPunct="1"/>
            <a:r>
              <a:rPr lang="en-US" sz="1400" dirty="0" smtClean="0"/>
              <a:t>Verify switch placement</a:t>
            </a:r>
          </a:p>
          <a:p>
            <a:pPr lvl="1" eaLnBrk="1" hangingPunct="1"/>
            <a:r>
              <a:rPr lang="en-US" sz="1400" dirty="0" smtClean="0"/>
              <a:t>Turn on switch</a:t>
            </a:r>
          </a:p>
          <a:p>
            <a:pPr lvl="1" eaLnBrk="1" hangingPunct="1"/>
            <a:r>
              <a:rPr lang="en-US" sz="1400" dirty="0" smtClean="0"/>
              <a:t>Verify lights, self power tests</a:t>
            </a:r>
          </a:p>
          <a:p>
            <a:pPr lvl="1" eaLnBrk="1" hangingPunct="1"/>
            <a:r>
              <a:rPr lang="en-US" sz="1400" dirty="0" smtClean="0"/>
              <a:t>Configure (if necessary)</a:t>
            </a:r>
          </a:p>
          <a:p>
            <a:pPr lvl="1" eaLnBrk="1" hangingPunct="1"/>
            <a:r>
              <a:rPr lang="en-US" sz="1400" dirty="0" smtClean="0"/>
              <a:t>Connect NIC to a switch port (repeat for all nodes)</a:t>
            </a:r>
          </a:p>
          <a:p>
            <a:pPr lvl="1" eaLnBrk="1" hangingPunct="1"/>
            <a:r>
              <a:rPr lang="en-US" sz="1400" dirty="0" smtClean="0"/>
              <a:t>After all nodes connected, turn on nodes</a:t>
            </a:r>
          </a:p>
          <a:p>
            <a:pPr lvl="1" eaLnBrk="1" hangingPunct="1"/>
            <a:r>
              <a:rPr lang="en-US" sz="1400" dirty="0" smtClean="0"/>
              <a:t>Connect switch to larger network (optional</a:t>
            </a:r>
            <a:r>
              <a:rPr lang="en-US" sz="1400" dirty="0" smtClean="0"/>
              <a:t>)</a:t>
            </a:r>
          </a:p>
          <a:p>
            <a:pPr lvl="1" eaLnBrk="1" hangingPunct="1"/>
            <a:r>
              <a:rPr lang="vi-VN" sz="1400" dirty="0">
                <a:solidFill>
                  <a:srgbClr val="FF0000"/>
                </a:solidFill>
              </a:rPr>
              <a:t>Làm theo hướng dẫn của nhà sản xuất</a:t>
            </a:r>
          </a:p>
          <a:p>
            <a:pPr lvl="1" eaLnBrk="1" hangingPunct="1"/>
            <a:r>
              <a:rPr lang="vi-VN" sz="1400" dirty="0">
                <a:solidFill>
                  <a:srgbClr val="FF0000"/>
                </a:solidFill>
              </a:rPr>
              <a:t>Các bước chung (giả sử Cat 5 hoặc tốt hơn UTP)</a:t>
            </a:r>
          </a:p>
          <a:p>
            <a:pPr lvl="1" eaLnBrk="1" hangingPunct="1"/>
            <a:r>
              <a:rPr lang="vi-VN" sz="1400" dirty="0">
                <a:solidFill>
                  <a:srgbClr val="FF0000"/>
                </a:solidFill>
              </a:rPr>
              <a:t>Xác minh vị trí chuyển đổi</a:t>
            </a:r>
          </a:p>
          <a:p>
            <a:pPr lvl="1" eaLnBrk="1" hangingPunct="1"/>
            <a:r>
              <a:rPr lang="vi-VN" sz="1400" dirty="0">
                <a:solidFill>
                  <a:srgbClr val="FF0000"/>
                </a:solidFill>
              </a:rPr>
              <a:t>Bật công tắc</a:t>
            </a:r>
          </a:p>
          <a:p>
            <a:pPr lvl="1" eaLnBrk="1" hangingPunct="1"/>
            <a:r>
              <a:rPr lang="vi-VN" sz="1400" dirty="0">
                <a:solidFill>
                  <a:srgbClr val="FF0000"/>
                </a:solidFill>
              </a:rPr>
              <a:t>Xác minh đèn, kiểm tra sức mạnh tự</a:t>
            </a:r>
          </a:p>
          <a:p>
            <a:pPr lvl="1" eaLnBrk="1" hangingPunct="1"/>
            <a:r>
              <a:rPr lang="vi-VN" sz="1400" dirty="0">
                <a:solidFill>
                  <a:srgbClr val="FF0000"/>
                </a:solidFill>
              </a:rPr>
              <a:t>Định cấu hình (nếu cần)</a:t>
            </a:r>
          </a:p>
          <a:p>
            <a:pPr lvl="1" eaLnBrk="1" hangingPunct="1"/>
            <a:r>
              <a:rPr lang="vi-VN" sz="1400" dirty="0">
                <a:solidFill>
                  <a:srgbClr val="FF0000"/>
                </a:solidFill>
              </a:rPr>
              <a:t>Kết nối NIC với một cổng chuyển mạch (lặp lại cho tất cả các nút)</a:t>
            </a:r>
          </a:p>
          <a:p>
            <a:pPr lvl="1" eaLnBrk="1" hangingPunct="1"/>
            <a:r>
              <a:rPr lang="vi-VN" sz="1400" dirty="0">
                <a:solidFill>
                  <a:srgbClr val="FF0000"/>
                </a:solidFill>
              </a:rPr>
              <a:t>Sau khi tất cả các nút kết nối, bật nút</a:t>
            </a:r>
          </a:p>
          <a:p>
            <a:pPr lvl="1" eaLnBrk="1" hangingPunct="1"/>
            <a:r>
              <a:rPr lang="vi-VN" sz="1400" dirty="0">
                <a:solidFill>
                  <a:srgbClr val="FF0000"/>
                </a:solidFill>
              </a:rPr>
              <a:t>Kết nối chuyển sang mạng lớn hơn (tùy chọn)</a:t>
            </a:r>
            <a:endParaRPr lang="en-US" sz="1400" dirty="0" smtClean="0">
              <a:solidFill>
                <a:srgbClr val="FF0000"/>
              </a:solidFill>
            </a:endParaRPr>
          </a:p>
          <a:p>
            <a:pPr lvl="1" eaLnBrk="1" hangingPunct="1"/>
            <a:endParaRPr lang="en-US" sz="1400" dirty="0" smtClean="0"/>
          </a:p>
        </p:txBody>
      </p:sp>
      <p:sp>
        <p:nvSpPr>
          <p:cNvPr id="5939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93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478444A-193A-47AD-A359-736D087460AE}" type="slidenum">
              <a:rPr lang="en-US"/>
              <a:pPr eaLnBrk="1" hangingPunct="1"/>
              <a:t>25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Switch </a:t>
            </a:r>
            <a:r>
              <a:rPr lang="en-US" dirty="0" smtClean="0"/>
              <a:t>Installation (</a:t>
            </a:r>
            <a:r>
              <a:rPr lang="en-US" dirty="0"/>
              <a:t>cont’d</a:t>
            </a:r>
            <a:r>
              <a:rPr lang="en-US" dirty="0" smtClean="0"/>
              <a:t>.)</a:t>
            </a:r>
          </a:p>
        </p:txBody>
      </p:sp>
      <p:sp>
        <p:nvSpPr>
          <p:cNvPr id="60418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0419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9012315-4112-473A-9352-26D52A11546D}" type="slidenum">
              <a:rPr lang="en-US"/>
              <a:pPr eaLnBrk="1" hangingPunct="1"/>
              <a:t>26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453" y="1524000"/>
            <a:ext cx="6019800" cy="3683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640265" y="5460964"/>
            <a:ext cx="463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Figure 6-13 A switch on a small network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2614865" y="5754542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Switching </a:t>
            </a:r>
            <a:r>
              <a:rPr lang="en-US" dirty="0" smtClean="0"/>
              <a:t>Methods</a:t>
            </a:r>
            <a:br>
              <a:rPr lang="en-US" dirty="0" smtClean="0"/>
            </a:br>
            <a:r>
              <a:rPr lang="vi-VN" dirty="0"/>
              <a:t>Phương pháp chuyển mạch</a:t>
            </a:r>
            <a:endParaRPr lang="en-US" dirty="0" smtClean="0"/>
          </a:p>
        </p:txBody>
      </p:sp>
      <p:sp>
        <p:nvSpPr>
          <p:cNvPr id="6144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200" dirty="0" smtClean="0"/>
              <a:t>Difference in switches</a:t>
            </a:r>
          </a:p>
          <a:p>
            <a:pPr lvl="1" eaLnBrk="1" hangingPunct="1"/>
            <a:r>
              <a:rPr lang="en-US" sz="1200" dirty="0" smtClean="0"/>
              <a:t>Incoming frames interpretation</a:t>
            </a:r>
          </a:p>
          <a:p>
            <a:pPr lvl="1" eaLnBrk="1" hangingPunct="1"/>
            <a:r>
              <a:rPr lang="en-US" sz="1200" dirty="0" smtClean="0"/>
              <a:t>Frame forwarding decisions making</a:t>
            </a:r>
          </a:p>
          <a:p>
            <a:pPr eaLnBrk="1" hangingPunct="1"/>
            <a:r>
              <a:rPr lang="en-US" sz="1200" dirty="0" smtClean="0"/>
              <a:t>Four switching modes exist</a:t>
            </a:r>
          </a:p>
          <a:p>
            <a:pPr lvl="1" eaLnBrk="1" hangingPunct="1"/>
            <a:r>
              <a:rPr lang="en-US" sz="1200" dirty="0" smtClean="0"/>
              <a:t>Two basic methods discussed</a:t>
            </a:r>
          </a:p>
          <a:p>
            <a:pPr lvl="2" eaLnBrk="1" hangingPunct="1"/>
            <a:r>
              <a:rPr lang="en-US" sz="1200" dirty="0" smtClean="0"/>
              <a:t>Cut-through mode</a:t>
            </a:r>
          </a:p>
          <a:p>
            <a:pPr lvl="2" eaLnBrk="1" hangingPunct="1"/>
            <a:r>
              <a:rPr lang="en-US" sz="1200" dirty="0" smtClean="0"/>
              <a:t>Store-and-forward </a:t>
            </a:r>
            <a:r>
              <a:rPr lang="en-US" sz="1200" dirty="0" smtClean="0"/>
              <a:t>mode</a:t>
            </a:r>
          </a:p>
          <a:p>
            <a:pPr lvl="2" eaLnBrk="1" hangingPunct="1"/>
            <a:r>
              <a:rPr lang="vi-VN" sz="1200" dirty="0">
                <a:solidFill>
                  <a:srgbClr val="FF0000"/>
                </a:solidFill>
              </a:rPr>
              <a:t>Sự khác biệt trong thiết bị chuyển mạch</a:t>
            </a:r>
          </a:p>
          <a:p>
            <a:pPr lvl="2" eaLnBrk="1" hangingPunct="1"/>
            <a:r>
              <a:rPr lang="vi-VN" sz="1200" dirty="0">
                <a:solidFill>
                  <a:srgbClr val="FF0000"/>
                </a:solidFill>
              </a:rPr>
              <a:t>Giải thích khung nhập vào</a:t>
            </a:r>
          </a:p>
          <a:p>
            <a:pPr lvl="2" eaLnBrk="1" hangingPunct="1"/>
            <a:r>
              <a:rPr lang="vi-VN" sz="1200" dirty="0">
                <a:solidFill>
                  <a:srgbClr val="FF0000"/>
                </a:solidFill>
              </a:rPr>
              <a:t>Quyết định chuyển tiếp khung</a:t>
            </a:r>
          </a:p>
          <a:p>
            <a:pPr lvl="2" eaLnBrk="1" hangingPunct="1"/>
            <a:r>
              <a:rPr lang="vi-VN" sz="1200" dirty="0">
                <a:solidFill>
                  <a:srgbClr val="FF0000"/>
                </a:solidFill>
              </a:rPr>
              <a:t>Có bốn chế độ chuyển đổi</a:t>
            </a:r>
          </a:p>
          <a:p>
            <a:pPr lvl="2" eaLnBrk="1" hangingPunct="1"/>
            <a:r>
              <a:rPr lang="vi-VN" sz="1200" dirty="0">
                <a:solidFill>
                  <a:srgbClr val="FF0000"/>
                </a:solidFill>
              </a:rPr>
              <a:t>Hai phương pháp cơ bản thảo luận</a:t>
            </a:r>
          </a:p>
          <a:p>
            <a:pPr lvl="2" eaLnBrk="1" hangingPunct="1"/>
            <a:r>
              <a:rPr lang="vi-VN" sz="1200" dirty="0">
                <a:solidFill>
                  <a:srgbClr val="FF0000"/>
                </a:solidFill>
              </a:rPr>
              <a:t>Chế độ cắt qua</a:t>
            </a:r>
          </a:p>
          <a:p>
            <a:pPr lvl="2" eaLnBrk="1" hangingPunct="1"/>
            <a:r>
              <a:rPr lang="vi-VN" sz="1200" dirty="0">
                <a:solidFill>
                  <a:srgbClr val="FF0000"/>
                </a:solidFill>
              </a:rPr>
              <a:t>Chế độ lưu trữ và chuyển </a:t>
            </a:r>
            <a:r>
              <a:rPr lang="vi-VN" sz="1200" dirty="0"/>
              <a:t>tiếp</a:t>
            </a:r>
            <a:endParaRPr lang="en-US" sz="1200" dirty="0" smtClean="0"/>
          </a:p>
        </p:txBody>
      </p:sp>
      <p:sp>
        <p:nvSpPr>
          <p:cNvPr id="6144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14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596CB24-9016-4D9C-AFCB-A09EA6C61CCF}" type="slidenum">
              <a:rPr lang="en-US"/>
              <a:pPr eaLnBrk="1" hangingPunct="1"/>
              <a:t>27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Switching Methods (cont’d.)</a:t>
            </a:r>
            <a:endParaRPr lang="en-US" dirty="0" smtClean="0"/>
          </a:p>
        </p:txBody>
      </p:sp>
      <p:sp>
        <p:nvSpPr>
          <p:cNvPr id="6246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 smtClean="0"/>
              <a:t>Cut-through mode</a:t>
            </a:r>
          </a:p>
          <a:p>
            <a:pPr lvl="1"/>
            <a:r>
              <a:rPr lang="en-US" sz="1400" dirty="0" smtClean="0"/>
              <a:t>Switch reads frame’s header</a:t>
            </a:r>
          </a:p>
          <a:p>
            <a:pPr lvl="1"/>
            <a:r>
              <a:rPr lang="en-US" sz="1400" dirty="0" smtClean="0"/>
              <a:t>Forwarding decision made before receiving entire packet</a:t>
            </a:r>
          </a:p>
          <a:p>
            <a:pPr lvl="2"/>
            <a:r>
              <a:rPr lang="en-US" sz="1400" dirty="0" smtClean="0"/>
              <a:t>Uses frame header: first 14 bytes contains destination MAC address</a:t>
            </a:r>
          </a:p>
          <a:p>
            <a:pPr lvl="1"/>
            <a:r>
              <a:rPr lang="en-US" sz="1400" dirty="0" smtClean="0"/>
              <a:t>Cannot verify data integrity using frame check sequence</a:t>
            </a:r>
          </a:p>
          <a:p>
            <a:pPr lvl="1"/>
            <a:r>
              <a:rPr lang="en-US" sz="1400" dirty="0" smtClean="0"/>
              <a:t>Can detect erroneously shortened packets (runts)</a:t>
            </a:r>
          </a:p>
          <a:p>
            <a:pPr lvl="1"/>
            <a:r>
              <a:rPr lang="en-US" sz="1400" dirty="0" smtClean="0"/>
              <a:t>Runt detected: wait for integrity </a:t>
            </a:r>
            <a:r>
              <a:rPr lang="en-US" sz="1400" dirty="0" smtClean="0"/>
              <a:t>check</a:t>
            </a:r>
          </a:p>
          <a:p>
            <a:pPr lvl="1"/>
            <a:r>
              <a:rPr lang="vi-VN" sz="1400" dirty="0"/>
              <a:t>Chế độ cắt qua</a:t>
            </a:r>
          </a:p>
          <a:p>
            <a:pPr lvl="1"/>
            <a:r>
              <a:rPr lang="vi-VN" sz="1400" dirty="0"/>
              <a:t>Chuyển đổi đọc tiêu đề của khung</a:t>
            </a:r>
          </a:p>
          <a:p>
            <a:pPr lvl="1"/>
            <a:r>
              <a:rPr lang="vi-VN" sz="1400" dirty="0"/>
              <a:t>Quyết định chuyển tiếp thực hiện trước khi nhận toàn bộ gói tin</a:t>
            </a:r>
          </a:p>
          <a:p>
            <a:pPr lvl="1"/>
            <a:r>
              <a:rPr lang="vi-VN" sz="1400" dirty="0"/>
              <a:t>Sử dụng tiêu đề khung: 14 byte đầu tiên chứa địa chỉ đích MAC</a:t>
            </a:r>
          </a:p>
          <a:p>
            <a:pPr lvl="1"/>
            <a:r>
              <a:rPr lang="vi-VN" sz="1400" dirty="0"/>
              <a:t>Không thể xác minh toàn vẹn dữ liệu bằng cách sử dụng trình tự kiểm tra khung</a:t>
            </a:r>
          </a:p>
          <a:p>
            <a:pPr lvl="1"/>
            <a:r>
              <a:rPr lang="vi-VN" sz="1400" dirty="0"/>
              <a:t>Có thể phát hiện các gói tin bị rút ngắn một cách sai lầm (runts)</a:t>
            </a:r>
          </a:p>
          <a:p>
            <a:pPr lvl="1"/>
            <a:r>
              <a:rPr lang="vi-VN" sz="1400" dirty="0"/>
              <a:t>Runt phát hiện: chờ kiểm tra tính toàn vẹn</a:t>
            </a:r>
          </a:p>
          <a:p>
            <a:pPr lvl="1"/>
            <a:endParaRPr lang="en-US" sz="1400" dirty="0" smtClean="0"/>
          </a:p>
        </p:txBody>
      </p:sp>
      <p:sp>
        <p:nvSpPr>
          <p:cNvPr id="62466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 smtClean="0"/>
              <a:t>Network+ Guide to Networks</a:t>
            </a:r>
            <a:r>
              <a:rPr lang="en-US" dirty="0"/>
              <a:t>, 6</a:t>
            </a:r>
            <a:r>
              <a:rPr lang="en-US" baseline="30000" dirty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2467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C66BB878-1391-4BCA-9BC0-D00F10AA0C17}" type="slidenum">
              <a:rPr lang="en-US" smtClean="0"/>
              <a:pPr/>
              <a:t>28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Switching Methods (cont’d.)</a:t>
            </a:r>
            <a:endParaRPr lang="en-US" dirty="0" smtClean="0"/>
          </a:p>
        </p:txBody>
      </p:sp>
      <p:sp>
        <p:nvSpPr>
          <p:cNvPr id="6349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 smtClean="0"/>
              <a:t>Cut-through mode (cont’d.)</a:t>
            </a:r>
          </a:p>
          <a:p>
            <a:pPr lvl="1"/>
            <a:r>
              <a:rPr lang="en-US" sz="1400" dirty="0" smtClean="0"/>
              <a:t>Cannot detect corrupt packets</a:t>
            </a:r>
          </a:p>
          <a:p>
            <a:pPr lvl="1"/>
            <a:r>
              <a:rPr lang="en-US" sz="1400" dirty="0" smtClean="0"/>
              <a:t>Advantage: speed</a:t>
            </a:r>
          </a:p>
          <a:p>
            <a:pPr lvl="1"/>
            <a:r>
              <a:rPr lang="en-US" sz="1400" dirty="0" smtClean="0"/>
              <a:t>Disadvantage</a:t>
            </a:r>
          </a:p>
          <a:p>
            <a:pPr lvl="2"/>
            <a:r>
              <a:rPr lang="en-US" sz="1400" dirty="0" smtClean="0"/>
              <a:t>Data buffering (switch flooded with traffic)</a:t>
            </a:r>
          </a:p>
          <a:p>
            <a:pPr lvl="1"/>
            <a:r>
              <a:rPr lang="en-US" sz="1400" dirty="0" smtClean="0"/>
              <a:t>Best use</a:t>
            </a:r>
          </a:p>
          <a:p>
            <a:pPr lvl="2"/>
            <a:r>
              <a:rPr lang="en-US" sz="1400" dirty="0" smtClean="0"/>
              <a:t>Small workgroups needing speed</a:t>
            </a:r>
          </a:p>
          <a:p>
            <a:pPr lvl="2"/>
            <a:r>
              <a:rPr lang="en-US" sz="1400" dirty="0" smtClean="0"/>
              <a:t>Low number of </a:t>
            </a:r>
            <a:r>
              <a:rPr lang="en-US" sz="1400" dirty="0" smtClean="0"/>
              <a:t>devices</a:t>
            </a:r>
          </a:p>
          <a:p>
            <a:pPr lvl="2"/>
            <a:r>
              <a:rPr lang="vi-VN" sz="1400" dirty="0">
                <a:solidFill>
                  <a:srgbClr val="FF0000"/>
                </a:solidFill>
              </a:rPr>
              <a:t>Chế độ cắt qua</a:t>
            </a:r>
          </a:p>
          <a:p>
            <a:pPr lvl="2"/>
            <a:r>
              <a:rPr lang="vi-VN" sz="1400" dirty="0">
                <a:solidFill>
                  <a:srgbClr val="FF0000"/>
                </a:solidFill>
              </a:rPr>
              <a:t>Chuyển đổi đọc tiêu đề của khung</a:t>
            </a:r>
          </a:p>
          <a:p>
            <a:pPr lvl="2"/>
            <a:r>
              <a:rPr lang="vi-VN" sz="1400" dirty="0">
                <a:solidFill>
                  <a:srgbClr val="FF0000"/>
                </a:solidFill>
              </a:rPr>
              <a:t>Quyết định chuyển tiếp thực hiện trước khi nhận toàn bộ gói tin</a:t>
            </a:r>
          </a:p>
          <a:p>
            <a:pPr lvl="2"/>
            <a:r>
              <a:rPr lang="vi-VN" sz="1400" dirty="0">
                <a:solidFill>
                  <a:srgbClr val="FF0000"/>
                </a:solidFill>
              </a:rPr>
              <a:t>Sử dụng tiêu đề khung: 14 byte đầu tiên chứa địa chỉ đích MAC</a:t>
            </a:r>
          </a:p>
          <a:p>
            <a:pPr lvl="2"/>
            <a:r>
              <a:rPr lang="vi-VN" sz="1400" dirty="0">
                <a:solidFill>
                  <a:srgbClr val="FF0000"/>
                </a:solidFill>
              </a:rPr>
              <a:t>Không thể xác minh toàn vẹn dữ liệu bằng cách sử dụng trình tự kiểm tra khung</a:t>
            </a:r>
          </a:p>
          <a:p>
            <a:pPr lvl="2"/>
            <a:r>
              <a:rPr lang="vi-VN" sz="1400" dirty="0">
                <a:solidFill>
                  <a:srgbClr val="FF0000"/>
                </a:solidFill>
              </a:rPr>
              <a:t>Có thể phát hiện các gói tin bị rút ngắn một cách sai lầm (runts)</a:t>
            </a:r>
          </a:p>
          <a:p>
            <a:pPr lvl="2"/>
            <a:r>
              <a:rPr lang="vi-VN" sz="1400" dirty="0">
                <a:solidFill>
                  <a:srgbClr val="FF0000"/>
                </a:solidFill>
              </a:rPr>
              <a:t>Runt phát hiện: chờ kiểm tra tính toàn vẹn</a:t>
            </a:r>
          </a:p>
          <a:p>
            <a:pPr lvl="2"/>
            <a:endParaRPr lang="en-US" sz="1400" dirty="0" smtClean="0">
              <a:solidFill>
                <a:srgbClr val="FF0000"/>
              </a:solidFill>
            </a:endParaRPr>
          </a:p>
        </p:txBody>
      </p:sp>
      <p:sp>
        <p:nvSpPr>
          <p:cNvPr id="63490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/>
              <a:t>Network+ Guide to Networks, 6th Edition</a:t>
            </a:r>
            <a:endParaRPr lang="en-US" dirty="0"/>
          </a:p>
        </p:txBody>
      </p:sp>
      <p:sp>
        <p:nvSpPr>
          <p:cNvPr id="63491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E583C08B-03EC-4B10-A03A-0669AABCFC6B}" type="slidenum">
              <a:rPr lang="en-US" smtClean="0"/>
              <a:pPr/>
              <a:t>29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NICs (Network Interface Cards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>
                <a:solidFill>
                  <a:srgbClr val="FF0000"/>
                </a:solidFill>
              </a:rPr>
              <a:t>Thẻ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giao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diện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mạng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512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200" dirty="0" smtClean="0"/>
              <a:t>Connectivity devices</a:t>
            </a:r>
          </a:p>
          <a:p>
            <a:pPr lvl="1" eaLnBrk="1" hangingPunct="1"/>
            <a:r>
              <a:rPr lang="en-US" sz="1200" dirty="0" smtClean="0"/>
              <a:t>Enable device transmission</a:t>
            </a:r>
          </a:p>
          <a:p>
            <a:pPr lvl="1" eaLnBrk="1" hangingPunct="1"/>
            <a:r>
              <a:rPr lang="en-US" sz="1200" dirty="0" smtClean="0"/>
              <a:t>Transceiver</a:t>
            </a:r>
          </a:p>
          <a:p>
            <a:pPr lvl="2" eaLnBrk="1" hangingPunct="1"/>
            <a:r>
              <a:rPr lang="en-US" sz="1200" dirty="0" smtClean="0"/>
              <a:t>Transmits and receives data</a:t>
            </a:r>
          </a:p>
          <a:p>
            <a:pPr eaLnBrk="1" hangingPunct="1"/>
            <a:r>
              <a:rPr lang="en-US" sz="1200" dirty="0" smtClean="0"/>
              <a:t>Physical layer and Data Link layer functions</a:t>
            </a:r>
          </a:p>
          <a:p>
            <a:pPr lvl="1" eaLnBrk="1" hangingPunct="1"/>
            <a:r>
              <a:rPr lang="en-US" sz="1200" dirty="0" smtClean="0"/>
              <a:t>Issue data signals</a:t>
            </a:r>
          </a:p>
          <a:p>
            <a:pPr lvl="1" eaLnBrk="1" hangingPunct="1"/>
            <a:r>
              <a:rPr lang="en-US" sz="1200" dirty="0" smtClean="0"/>
              <a:t>Assemble and disassemble data frames</a:t>
            </a:r>
          </a:p>
          <a:p>
            <a:pPr lvl="1" eaLnBrk="1" hangingPunct="1"/>
            <a:r>
              <a:rPr lang="en-US" sz="1200" dirty="0" smtClean="0"/>
              <a:t>Interpret physical addressing information</a:t>
            </a:r>
          </a:p>
          <a:p>
            <a:pPr lvl="1" eaLnBrk="1" hangingPunct="1"/>
            <a:r>
              <a:rPr lang="en-US" sz="1200" dirty="0" smtClean="0"/>
              <a:t>Determine right to transmit </a:t>
            </a:r>
            <a:r>
              <a:rPr lang="en-US" sz="1200" dirty="0" smtClean="0"/>
              <a:t>data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Thiết bị kết nối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Bật truyền thiết bị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Thu phát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Truyền và nhận dữ liệu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Lớp vật lý và các chức năng lớp Liên kết dữ liệu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Phát hành tín hiệu dữ liệu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Lắp ráp và tháo rời khung dữ liệu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Giải thích thông tin về địa chỉ vật lý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Xác định quyền truyền dữ liệu</a:t>
            </a:r>
            <a:endParaRPr 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51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1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69244F2-73B8-418B-B4DF-DC9697BA5AF1}" type="slidenum">
              <a:rPr lang="en-US"/>
              <a:pPr eaLnBrk="1" hangingPunct="1"/>
              <a:t>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Switching Methods (cont’d.)</a:t>
            </a:r>
            <a:endParaRPr lang="en-US" dirty="0" smtClean="0"/>
          </a:p>
        </p:txBody>
      </p:sp>
      <p:sp>
        <p:nvSpPr>
          <p:cNvPr id="6451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 smtClean="0"/>
              <a:t>Store-and-forward mode</a:t>
            </a:r>
          </a:p>
          <a:p>
            <a:pPr lvl="1"/>
            <a:r>
              <a:rPr lang="en-US" sz="1400" dirty="0" smtClean="0"/>
              <a:t>Switch reads entire data frame into memory</a:t>
            </a:r>
          </a:p>
          <a:p>
            <a:pPr lvl="1"/>
            <a:r>
              <a:rPr lang="en-US" sz="1400" dirty="0" smtClean="0"/>
              <a:t>Checks for accuracy before transmitting information</a:t>
            </a:r>
          </a:p>
          <a:p>
            <a:pPr lvl="1"/>
            <a:r>
              <a:rPr lang="en-US" sz="1400" dirty="0" smtClean="0"/>
              <a:t>Transmit data more accurately than cut-through mode</a:t>
            </a:r>
          </a:p>
          <a:p>
            <a:pPr lvl="1"/>
            <a:r>
              <a:rPr lang="en-US" sz="1400" dirty="0" smtClean="0"/>
              <a:t>Slower than cut-through mode</a:t>
            </a:r>
          </a:p>
          <a:p>
            <a:pPr lvl="1"/>
            <a:r>
              <a:rPr lang="en-US" sz="1400" dirty="0" smtClean="0"/>
              <a:t>Best uses</a:t>
            </a:r>
          </a:p>
          <a:p>
            <a:pPr lvl="2"/>
            <a:r>
              <a:rPr lang="en-US" sz="1400" dirty="0" smtClean="0"/>
              <a:t>Larger LAN environments; mixed environments</a:t>
            </a:r>
          </a:p>
          <a:p>
            <a:pPr lvl="1"/>
            <a:r>
              <a:rPr lang="en-US" sz="1400" dirty="0" smtClean="0"/>
              <a:t>Can transfer data between segments running different transmission </a:t>
            </a:r>
            <a:r>
              <a:rPr lang="en-US" sz="1400" dirty="0" smtClean="0"/>
              <a:t>speeds</a:t>
            </a:r>
          </a:p>
          <a:p>
            <a:pPr lvl="1"/>
            <a:r>
              <a:rPr lang="vi-VN" sz="1400" dirty="0">
                <a:solidFill>
                  <a:srgbClr val="FF0000"/>
                </a:solidFill>
              </a:rPr>
              <a:t>Chế độ lưu trữ và chuyển tiếp</a:t>
            </a:r>
          </a:p>
          <a:p>
            <a:pPr lvl="1"/>
            <a:r>
              <a:rPr lang="vi-VN" sz="1400" dirty="0">
                <a:solidFill>
                  <a:srgbClr val="FF0000"/>
                </a:solidFill>
              </a:rPr>
              <a:t>Công tắc đọc toàn bộ khung dữ liệu vào bộ nhớ</a:t>
            </a:r>
          </a:p>
          <a:p>
            <a:pPr lvl="1"/>
            <a:r>
              <a:rPr lang="vi-VN" sz="1400" dirty="0">
                <a:solidFill>
                  <a:srgbClr val="FF0000"/>
                </a:solidFill>
              </a:rPr>
              <a:t>Kiểm tra tính chính xác trước khi truyền thông tin</a:t>
            </a:r>
          </a:p>
          <a:p>
            <a:pPr lvl="1"/>
            <a:r>
              <a:rPr lang="vi-VN" sz="1400" dirty="0">
                <a:solidFill>
                  <a:srgbClr val="FF0000"/>
                </a:solidFill>
              </a:rPr>
              <a:t>Truyền dữ liệu chính xác hơn chế độ cắt qua</a:t>
            </a:r>
          </a:p>
          <a:p>
            <a:pPr lvl="1"/>
            <a:r>
              <a:rPr lang="vi-VN" sz="1400" dirty="0">
                <a:solidFill>
                  <a:srgbClr val="FF0000"/>
                </a:solidFill>
              </a:rPr>
              <a:t>Chậm hơn chế độ cắt qua</a:t>
            </a:r>
          </a:p>
          <a:p>
            <a:pPr lvl="1"/>
            <a:r>
              <a:rPr lang="vi-VN" sz="1400" dirty="0">
                <a:solidFill>
                  <a:srgbClr val="FF0000"/>
                </a:solidFill>
              </a:rPr>
              <a:t>Sử dụng tốt nhất</a:t>
            </a:r>
          </a:p>
          <a:p>
            <a:pPr lvl="1"/>
            <a:r>
              <a:rPr lang="vi-VN" sz="1400" dirty="0">
                <a:solidFill>
                  <a:srgbClr val="FF0000"/>
                </a:solidFill>
              </a:rPr>
              <a:t>Môi trường LAN lớn hơn; Môi trường hỗn hợp</a:t>
            </a:r>
          </a:p>
          <a:p>
            <a:pPr lvl="1"/>
            <a:r>
              <a:rPr lang="vi-VN" sz="1400" dirty="0">
                <a:solidFill>
                  <a:srgbClr val="FF0000"/>
                </a:solidFill>
              </a:rPr>
              <a:t>Có thể truyền dữ liệu giữa các phân đoạn chạy các tốc độ truyền khác nhau</a:t>
            </a:r>
          </a:p>
          <a:p>
            <a:pPr lvl="1"/>
            <a:endParaRPr lang="en-US" sz="1400" dirty="0" smtClean="0">
              <a:solidFill>
                <a:srgbClr val="FF0000"/>
              </a:solidFill>
            </a:endParaRPr>
          </a:p>
        </p:txBody>
      </p:sp>
      <p:sp>
        <p:nvSpPr>
          <p:cNvPr id="6451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 smtClean="0"/>
              <a:t>Network+ Guide to Networks</a:t>
            </a:r>
            <a:r>
              <a:rPr lang="en-US" dirty="0"/>
              <a:t>, 6</a:t>
            </a:r>
            <a:r>
              <a:rPr lang="en-US" baseline="30000" dirty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451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00F8922-7D67-4DBB-9266-5F19D49B16CD}" type="slidenum">
              <a:rPr lang="en-US" smtClean="0"/>
              <a:pPr/>
              <a:t>30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VLANs and Trunking</a:t>
            </a:r>
          </a:p>
        </p:txBody>
      </p:sp>
      <p:sp>
        <p:nvSpPr>
          <p:cNvPr id="6554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400" dirty="0" smtClean="0"/>
              <a:t>VLANs (virtual local area networks)</a:t>
            </a:r>
          </a:p>
          <a:p>
            <a:pPr lvl="1" eaLnBrk="1" hangingPunct="1"/>
            <a:r>
              <a:rPr lang="en-US" sz="1400" dirty="0" smtClean="0"/>
              <a:t>Logically separate networks within networks</a:t>
            </a:r>
          </a:p>
          <a:p>
            <a:pPr lvl="2" eaLnBrk="1" hangingPunct="1"/>
            <a:r>
              <a:rPr lang="en-US" sz="1400" dirty="0" smtClean="0"/>
              <a:t>Groups ports into broadcast domain</a:t>
            </a:r>
          </a:p>
          <a:p>
            <a:pPr eaLnBrk="1" hangingPunct="1"/>
            <a:r>
              <a:rPr lang="en-US" sz="1400" dirty="0" smtClean="0"/>
              <a:t>Broadcast domain</a:t>
            </a:r>
          </a:p>
          <a:p>
            <a:pPr lvl="1" eaLnBrk="1" hangingPunct="1"/>
            <a:r>
              <a:rPr lang="en-US" sz="1400" dirty="0" smtClean="0"/>
              <a:t>Port combination making a Layer 2 segment</a:t>
            </a:r>
          </a:p>
          <a:p>
            <a:pPr lvl="1" eaLnBrk="1" hangingPunct="1"/>
            <a:r>
              <a:rPr lang="en-US" sz="1400" dirty="0" smtClean="0"/>
              <a:t>Ports rely on Layer 2 device to forward broadcast frames</a:t>
            </a:r>
          </a:p>
          <a:p>
            <a:pPr eaLnBrk="1" hangingPunct="1"/>
            <a:r>
              <a:rPr lang="en-US" sz="1400" dirty="0" smtClean="0"/>
              <a:t>Collision domain</a:t>
            </a:r>
          </a:p>
          <a:p>
            <a:pPr lvl="1" eaLnBrk="1" hangingPunct="1"/>
            <a:r>
              <a:rPr lang="en-US" sz="1400" dirty="0" smtClean="0"/>
              <a:t>Ports in same broadcast domain</a:t>
            </a:r>
          </a:p>
          <a:p>
            <a:pPr lvl="2" eaLnBrk="1" hangingPunct="1"/>
            <a:r>
              <a:rPr lang="en-US" sz="1400" dirty="0" smtClean="0"/>
              <a:t>Do not share single </a:t>
            </a:r>
            <a:r>
              <a:rPr lang="en-US" sz="1400" dirty="0" smtClean="0"/>
              <a:t>channel</a:t>
            </a:r>
          </a:p>
          <a:p>
            <a:pPr lvl="2" eaLnBrk="1" hangingPunct="1"/>
            <a:r>
              <a:rPr lang="vi-VN" sz="1400" dirty="0">
                <a:solidFill>
                  <a:srgbClr val="FF0000"/>
                </a:solidFill>
              </a:rPr>
              <a:t>VLAN (mạng cục bộ ảo)</a:t>
            </a:r>
          </a:p>
          <a:p>
            <a:pPr lvl="2" eaLnBrk="1" hangingPunct="1"/>
            <a:r>
              <a:rPr lang="vi-VN" sz="1400" dirty="0">
                <a:solidFill>
                  <a:srgbClr val="FF0000"/>
                </a:solidFill>
              </a:rPr>
              <a:t>Logic riêng các mạng trong mạng</a:t>
            </a:r>
          </a:p>
          <a:p>
            <a:pPr lvl="2" eaLnBrk="1" hangingPunct="1"/>
            <a:r>
              <a:rPr lang="vi-VN" sz="1400" dirty="0">
                <a:solidFill>
                  <a:srgbClr val="FF0000"/>
                </a:solidFill>
              </a:rPr>
              <a:t>Các nhóm cổng vào miền phát sóng</a:t>
            </a:r>
          </a:p>
          <a:p>
            <a:pPr lvl="2" eaLnBrk="1" hangingPunct="1"/>
            <a:r>
              <a:rPr lang="vi-VN" sz="1400" dirty="0">
                <a:solidFill>
                  <a:srgbClr val="FF0000"/>
                </a:solidFill>
              </a:rPr>
              <a:t>Tên miền phát sóng</a:t>
            </a:r>
          </a:p>
          <a:p>
            <a:pPr lvl="2" eaLnBrk="1" hangingPunct="1"/>
            <a:r>
              <a:rPr lang="vi-VN" sz="1400" dirty="0">
                <a:solidFill>
                  <a:srgbClr val="FF0000"/>
                </a:solidFill>
              </a:rPr>
              <a:t>Kết hợp cổng tạo phân đoạn Lớp 2</a:t>
            </a:r>
          </a:p>
          <a:p>
            <a:pPr lvl="2" eaLnBrk="1" hangingPunct="1"/>
            <a:r>
              <a:rPr lang="vi-VN" sz="1400" dirty="0">
                <a:solidFill>
                  <a:srgbClr val="FF0000"/>
                </a:solidFill>
              </a:rPr>
              <a:t>Cảng dựa vào thiết bị lớp 2 để chuyển tiếp khung phát sóng</a:t>
            </a:r>
          </a:p>
          <a:p>
            <a:pPr lvl="2" eaLnBrk="1" hangingPunct="1"/>
            <a:r>
              <a:rPr lang="vi-VN" sz="1400" dirty="0">
                <a:solidFill>
                  <a:srgbClr val="FF0000"/>
                </a:solidFill>
              </a:rPr>
              <a:t>Miền va chạm</a:t>
            </a:r>
          </a:p>
          <a:p>
            <a:pPr lvl="2" eaLnBrk="1" hangingPunct="1"/>
            <a:r>
              <a:rPr lang="vi-VN" sz="1400" dirty="0">
                <a:solidFill>
                  <a:srgbClr val="FF0000"/>
                </a:solidFill>
              </a:rPr>
              <a:t>Cổng trong cùng miền phát sóng</a:t>
            </a:r>
          </a:p>
          <a:p>
            <a:pPr lvl="2" eaLnBrk="1" hangingPunct="1"/>
            <a:r>
              <a:rPr lang="vi-VN" sz="1400" dirty="0">
                <a:solidFill>
                  <a:srgbClr val="FF0000"/>
                </a:solidFill>
              </a:rPr>
              <a:t>Không chia sẻ kênh đơn</a:t>
            </a:r>
            <a:endParaRPr lang="en-US" sz="1400" dirty="0" smtClean="0">
              <a:solidFill>
                <a:srgbClr val="FF0000"/>
              </a:solidFill>
            </a:endParaRPr>
          </a:p>
        </p:txBody>
      </p:sp>
      <p:sp>
        <p:nvSpPr>
          <p:cNvPr id="6553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55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8080292-B13C-40DE-8029-31D4EEBF1A34}" type="slidenum">
              <a:rPr lang="en-US"/>
              <a:pPr eaLnBrk="1" hangingPunct="1"/>
              <a:t>31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65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19B060E-E6CC-46D3-82F7-471B9CB64B18}" type="slidenum">
              <a:rPr lang="en-US"/>
              <a:pPr eaLnBrk="1" hangingPunct="1"/>
              <a:t>32</a:t>
            </a:fld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00" y="762000"/>
            <a:ext cx="7310437" cy="4667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665665" y="5466788"/>
            <a:ext cx="463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Figure 6-14 A simple VLAN design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2665665" y="5715000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VLANs and Trunking (cont’d.)</a:t>
            </a:r>
          </a:p>
        </p:txBody>
      </p:sp>
      <p:sp>
        <p:nvSpPr>
          <p:cNvPr id="6758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400" dirty="0" smtClean="0"/>
              <a:t>Advantage of VLANs</a:t>
            </a:r>
          </a:p>
          <a:p>
            <a:pPr lvl="1" eaLnBrk="1" hangingPunct="1"/>
            <a:r>
              <a:rPr lang="en-US" sz="1400" dirty="0" smtClean="0"/>
              <a:t>Flexible</a:t>
            </a:r>
          </a:p>
          <a:p>
            <a:pPr lvl="2" eaLnBrk="1" hangingPunct="1"/>
            <a:r>
              <a:rPr lang="en-US" sz="1400" dirty="0" smtClean="0"/>
              <a:t>Ports from multiple switches or segments</a:t>
            </a:r>
          </a:p>
          <a:p>
            <a:pPr lvl="2" eaLnBrk="1" hangingPunct="1"/>
            <a:r>
              <a:rPr lang="en-US" sz="1400" dirty="0" smtClean="0"/>
              <a:t>Use any end node type</a:t>
            </a:r>
          </a:p>
          <a:p>
            <a:pPr lvl="1" eaLnBrk="1" hangingPunct="1"/>
            <a:r>
              <a:rPr lang="en-US" sz="1400" dirty="0" smtClean="0"/>
              <a:t>Reasons for using VLAN</a:t>
            </a:r>
          </a:p>
          <a:p>
            <a:pPr lvl="2" eaLnBrk="1" hangingPunct="1"/>
            <a:r>
              <a:rPr lang="en-US" sz="1400" dirty="0" smtClean="0"/>
              <a:t>Separating user groups</a:t>
            </a:r>
          </a:p>
          <a:p>
            <a:pPr lvl="2" eaLnBrk="1" hangingPunct="1"/>
            <a:r>
              <a:rPr lang="en-US" sz="1400" dirty="0" smtClean="0"/>
              <a:t>Isolating connections</a:t>
            </a:r>
          </a:p>
          <a:p>
            <a:pPr lvl="2" eaLnBrk="1" hangingPunct="1"/>
            <a:r>
              <a:rPr lang="en-US" sz="1400" dirty="0" smtClean="0"/>
              <a:t>Identifying priority device groups</a:t>
            </a:r>
          </a:p>
          <a:p>
            <a:pPr lvl="2" eaLnBrk="1" hangingPunct="1"/>
            <a:r>
              <a:rPr lang="en-US" sz="1400" dirty="0" smtClean="0"/>
              <a:t>Grouping legacy protocol devices</a:t>
            </a:r>
          </a:p>
          <a:p>
            <a:pPr lvl="2" eaLnBrk="1" hangingPunct="1"/>
            <a:r>
              <a:rPr lang="en-US" sz="1400" dirty="0" smtClean="0"/>
              <a:t>Separating large network into smaller </a:t>
            </a:r>
            <a:r>
              <a:rPr lang="en-US" sz="1400" dirty="0" smtClean="0"/>
              <a:t>subnets</a:t>
            </a:r>
          </a:p>
          <a:p>
            <a:pPr lvl="2" eaLnBrk="1" hangingPunct="1"/>
            <a:r>
              <a:rPr lang="vi-VN" sz="1400" dirty="0">
                <a:solidFill>
                  <a:srgbClr val="FF0000"/>
                </a:solidFill>
              </a:rPr>
              <a:t>Lợi thế của VLAN</a:t>
            </a:r>
          </a:p>
          <a:p>
            <a:pPr lvl="2" eaLnBrk="1" hangingPunct="1"/>
            <a:r>
              <a:rPr lang="vi-VN" sz="1400" dirty="0">
                <a:solidFill>
                  <a:srgbClr val="FF0000"/>
                </a:solidFill>
              </a:rPr>
              <a:t>Linh hoạt</a:t>
            </a:r>
          </a:p>
          <a:p>
            <a:pPr lvl="2" eaLnBrk="1" hangingPunct="1"/>
            <a:r>
              <a:rPr lang="vi-VN" sz="1400" dirty="0">
                <a:solidFill>
                  <a:srgbClr val="FF0000"/>
                </a:solidFill>
              </a:rPr>
              <a:t>Cổng từ nhiều thiết bị chuyển mạch hoặc phân đoạn</a:t>
            </a:r>
          </a:p>
          <a:p>
            <a:pPr lvl="2" eaLnBrk="1" hangingPunct="1"/>
            <a:r>
              <a:rPr lang="vi-VN" sz="1400" dirty="0">
                <a:solidFill>
                  <a:srgbClr val="FF0000"/>
                </a:solidFill>
              </a:rPr>
              <a:t>Sử dụng bất kỳ loại nút kết thúc nào</a:t>
            </a:r>
          </a:p>
          <a:p>
            <a:pPr lvl="2" eaLnBrk="1" hangingPunct="1"/>
            <a:r>
              <a:rPr lang="vi-VN" sz="1400" dirty="0">
                <a:solidFill>
                  <a:srgbClr val="FF0000"/>
                </a:solidFill>
              </a:rPr>
              <a:t>Lý do sử dụng VLAN</a:t>
            </a:r>
          </a:p>
          <a:p>
            <a:pPr lvl="2" eaLnBrk="1" hangingPunct="1"/>
            <a:r>
              <a:rPr lang="vi-VN" sz="1400" dirty="0">
                <a:solidFill>
                  <a:srgbClr val="FF0000"/>
                </a:solidFill>
              </a:rPr>
              <a:t>Tách các nhóm người dùng</a:t>
            </a:r>
          </a:p>
          <a:p>
            <a:pPr lvl="2" eaLnBrk="1" hangingPunct="1"/>
            <a:r>
              <a:rPr lang="vi-VN" sz="1400" dirty="0">
                <a:solidFill>
                  <a:srgbClr val="FF0000"/>
                </a:solidFill>
              </a:rPr>
              <a:t>Cô lập kết nối</a:t>
            </a:r>
          </a:p>
          <a:p>
            <a:pPr lvl="2" eaLnBrk="1" hangingPunct="1"/>
            <a:r>
              <a:rPr lang="vi-VN" sz="1400" dirty="0">
                <a:solidFill>
                  <a:srgbClr val="FF0000"/>
                </a:solidFill>
              </a:rPr>
              <a:t>Xác định các nhóm thiết bị ưu tiên</a:t>
            </a:r>
          </a:p>
          <a:p>
            <a:pPr lvl="2" eaLnBrk="1" hangingPunct="1"/>
            <a:r>
              <a:rPr lang="vi-VN" sz="1400" dirty="0">
                <a:solidFill>
                  <a:srgbClr val="FF0000"/>
                </a:solidFill>
              </a:rPr>
              <a:t>Gắn các thiết bị giao thức kế thừa</a:t>
            </a:r>
          </a:p>
          <a:p>
            <a:pPr lvl="2" eaLnBrk="1" hangingPunct="1"/>
            <a:r>
              <a:rPr lang="vi-VN" sz="1400" dirty="0">
                <a:solidFill>
                  <a:srgbClr val="FF0000"/>
                </a:solidFill>
              </a:rPr>
              <a:t>Tách mạng lớn thành mạng con nhỏ hơn</a:t>
            </a:r>
            <a:endParaRPr lang="en-US" sz="1400" dirty="0" smtClean="0">
              <a:solidFill>
                <a:srgbClr val="FF0000"/>
              </a:solidFill>
            </a:endParaRPr>
          </a:p>
        </p:txBody>
      </p:sp>
      <p:sp>
        <p:nvSpPr>
          <p:cNvPr id="6758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dirty="0"/>
          </a:p>
        </p:txBody>
      </p:sp>
      <p:sp>
        <p:nvSpPr>
          <p:cNvPr id="675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703CFD6-80A0-42CB-A16A-D1BA18CC03EA}" type="slidenum">
              <a:rPr lang="en-US"/>
              <a:pPr eaLnBrk="1" hangingPunct="1"/>
              <a:t>33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VLANs and Trunking (cont’d.)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400" dirty="0" smtClean="0"/>
              <a:t>Switch typically preconfigured</a:t>
            </a:r>
          </a:p>
          <a:p>
            <a:pPr lvl="1" eaLnBrk="1" hangingPunct="1"/>
            <a:r>
              <a:rPr lang="en-US" sz="1400" dirty="0" smtClean="0"/>
              <a:t>One default VLAN</a:t>
            </a:r>
          </a:p>
          <a:p>
            <a:pPr lvl="1" eaLnBrk="1" hangingPunct="1"/>
            <a:r>
              <a:rPr lang="en-US" sz="1400" dirty="0" smtClean="0"/>
              <a:t>Cannot be deleted or renamed</a:t>
            </a:r>
          </a:p>
          <a:p>
            <a:pPr eaLnBrk="1" hangingPunct="1"/>
            <a:r>
              <a:rPr lang="en-US" sz="1400" dirty="0" smtClean="0"/>
              <a:t>Create additional VLANs</a:t>
            </a:r>
          </a:p>
          <a:p>
            <a:pPr lvl="1" eaLnBrk="1" hangingPunct="1"/>
            <a:r>
              <a:rPr lang="en-US" sz="1400" dirty="0" smtClean="0"/>
              <a:t>Indicate to which VLAN each port belongs</a:t>
            </a:r>
          </a:p>
          <a:p>
            <a:pPr lvl="1" eaLnBrk="1" hangingPunct="1"/>
            <a:r>
              <a:rPr lang="en-US" sz="1400" dirty="0" smtClean="0"/>
              <a:t>Additional specifications</a:t>
            </a:r>
          </a:p>
          <a:p>
            <a:pPr lvl="2" eaLnBrk="1" hangingPunct="1"/>
            <a:r>
              <a:rPr lang="en-US" sz="1400" dirty="0" smtClean="0"/>
              <a:t>Security parameters, filtering instructions, port performance requirements, network addressing and management options</a:t>
            </a:r>
          </a:p>
          <a:p>
            <a:pPr eaLnBrk="1" hangingPunct="1"/>
            <a:r>
              <a:rPr lang="en-US" sz="1400" dirty="0" smtClean="0"/>
              <a:t>Maintain VLAN using switch </a:t>
            </a:r>
            <a:r>
              <a:rPr lang="en-US" sz="1400" dirty="0" smtClean="0"/>
              <a:t>software</a:t>
            </a:r>
          </a:p>
          <a:p>
            <a:pPr eaLnBrk="1" hangingPunct="1"/>
            <a:r>
              <a:rPr lang="vi-VN" sz="1400" dirty="0">
                <a:solidFill>
                  <a:srgbClr val="FF0000"/>
                </a:solidFill>
              </a:rPr>
              <a:t>Chuyển đổi thường được cấu hình sẵn</a:t>
            </a:r>
          </a:p>
          <a:p>
            <a:pPr eaLnBrk="1" hangingPunct="1"/>
            <a:r>
              <a:rPr lang="vi-VN" sz="1400" dirty="0">
                <a:solidFill>
                  <a:srgbClr val="FF0000"/>
                </a:solidFill>
              </a:rPr>
              <a:t>Một mặc định VLAN</a:t>
            </a:r>
          </a:p>
          <a:p>
            <a:pPr eaLnBrk="1" hangingPunct="1"/>
            <a:r>
              <a:rPr lang="vi-VN" sz="1400" dirty="0">
                <a:solidFill>
                  <a:srgbClr val="FF0000"/>
                </a:solidFill>
              </a:rPr>
              <a:t>Không thể bị xóa hoặc đổi tên</a:t>
            </a:r>
          </a:p>
          <a:p>
            <a:pPr eaLnBrk="1" hangingPunct="1"/>
            <a:r>
              <a:rPr lang="vi-VN" sz="1400" dirty="0">
                <a:solidFill>
                  <a:srgbClr val="FF0000"/>
                </a:solidFill>
              </a:rPr>
              <a:t>Tạo VLAN bổ sung</a:t>
            </a:r>
          </a:p>
          <a:p>
            <a:pPr eaLnBrk="1" hangingPunct="1"/>
            <a:r>
              <a:rPr lang="vi-VN" sz="1400" dirty="0">
                <a:solidFill>
                  <a:srgbClr val="FF0000"/>
                </a:solidFill>
              </a:rPr>
              <a:t>Cho biết VLAN mỗi cổng thuộc về</a:t>
            </a:r>
          </a:p>
          <a:p>
            <a:pPr eaLnBrk="1" hangingPunct="1"/>
            <a:r>
              <a:rPr lang="vi-VN" sz="1400" dirty="0">
                <a:solidFill>
                  <a:srgbClr val="FF0000"/>
                </a:solidFill>
              </a:rPr>
              <a:t>Thông số kỹ thuật bổ sung</a:t>
            </a:r>
          </a:p>
          <a:p>
            <a:pPr eaLnBrk="1" hangingPunct="1"/>
            <a:r>
              <a:rPr lang="vi-VN" sz="1400" dirty="0">
                <a:solidFill>
                  <a:srgbClr val="FF0000"/>
                </a:solidFill>
              </a:rPr>
              <a:t>Các tham số bảo mật, hướng dẫn lọc, yêu cầu về hiệu suất cổng, các địa chỉ mạng và các tùy chọn quản lý</a:t>
            </a:r>
          </a:p>
          <a:p>
            <a:pPr eaLnBrk="1" hangingPunct="1"/>
            <a:r>
              <a:rPr lang="vi-VN" sz="1400" dirty="0">
                <a:solidFill>
                  <a:srgbClr val="FF0000"/>
                </a:solidFill>
              </a:rPr>
              <a:t>Duy trì VLAN sử dụng phần mềm chuyển đổi</a:t>
            </a:r>
          </a:p>
          <a:p>
            <a:pPr eaLnBrk="1" hangingPunct="1"/>
            <a:endParaRPr lang="en-US" sz="1400" dirty="0" smtClean="0">
              <a:solidFill>
                <a:srgbClr val="FF0000"/>
              </a:solidFill>
            </a:endParaRPr>
          </a:p>
        </p:txBody>
      </p:sp>
      <p:sp>
        <p:nvSpPr>
          <p:cNvPr id="6861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861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0976A6E-79A3-46E2-8B5A-D4220795E0DC}" type="slidenum">
              <a:rPr lang="en-US"/>
              <a:pPr eaLnBrk="1" hangingPunct="1"/>
              <a:t>34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VLANs and Trunking (cont’d.)</a:t>
            </a:r>
          </a:p>
        </p:txBody>
      </p:sp>
      <p:sp>
        <p:nvSpPr>
          <p:cNvPr id="7066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400" dirty="0" smtClean="0"/>
              <a:t>Potential problem</a:t>
            </a:r>
          </a:p>
          <a:p>
            <a:pPr lvl="1" eaLnBrk="1" hangingPunct="1"/>
            <a:r>
              <a:rPr lang="en-US" sz="1400" dirty="0" smtClean="0"/>
              <a:t>Cutting off group from rest of network</a:t>
            </a:r>
          </a:p>
          <a:p>
            <a:pPr lvl="2" eaLnBrk="1" hangingPunct="1"/>
            <a:r>
              <a:rPr lang="en-US" sz="1400" dirty="0" smtClean="0"/>
              <a:t>Correct by using router or Layer 3 switch</a:t>
            </a:r>
          </a:p>
          <a:p>
            <a:pPr eaLnBrk="1" hangingPunct="1"/>
            <a:r>
              <a:rPr lang="en-US" sz="1400" dirty="0" smtClean="0"/>
              <a:t>Trunking</a:t>
            </a:r>
          </a:p>
          <a:p>
            <a:pPr lvl="1" eaLnBrk="1" hangingPunct="1"/>
            <a:r>
              <a:rPr lang="en-US" sz="1400" dirty="0" smtClean="0"/>
              <a:t>Switch’s interface carries traffic of multiple VLANs</a:t>
            </a:r>
          </a:p>
          <a:p>
            <a:pPr eaLnBrk="1" hangingPunct="1"/>
            <a:r>
              <a:rPr lang="en-US" sz="1400" dirty="0" smtClean="0"/>
              <a:t>Trunk</a:t>
            </a:r>
          </a:p>
          <a:p>
            <a:pPr lvl="1" eaLnBrk="1" hangingPunct="1"/>
            <a:r>
              <a:rPr lang="en-US" sz="1400" dirty="0" smtClean="0"/>
              <a:t>Single physical connection between switches</a:t>
            </a:r>
          </a:p>
          <a:p>
            <a:pPr eaLnBrk="1" hangingPunct="1"/>
            <a:r>
              <a:rPr lang="en-US" sz="1400" dirty="0" smtClean="0"/>
              <a:t>VLAN data separation</a:t>
            </a:r>
          </a:p>
          <a:p>
            <a:pPr lvl="1" eaLnBrk="1" hangingPunct="1"/>
            <a:r>
              <a:rPr lang="en-US" sz="1400" dirty="0" smtClean="0"/>
              <a:t>Frame contains VLAN identifier in </a:t>
            </a:r>
            <a:r>
              <a:rPr lang="en-US" sz="1400" dirty="0" smtClean="0"/>
              <a:t>header</a:t>
            </a:r>
          </a:p>
          <a:p>
            <a:pPr lvl="1" eaLnBrk="1" hangingPunct="1"/>
            <a:r>
              <a:rPr lang="vi-VN" sz="1400" dirty="0"/>
              <a:t>Vấn đề tiềm tàng</a:t>
            </a:r>
          </a:p>
          <a:p>
            <a:pPr lvl="1" eaLnBrk="1" hangingPunct="1"/>
            <a:r>
              <a:rPr lang="vi-VN" sz="1400" dirty="0">
                <a:solidFill>
                  <a:srgbClr val="FF0000"/>
                </a:solidFill>
              </a:rPr>
              <a:t>Loại bỏ nhóm khỏi phần còn lại của mạng</a:t>
            </a:r>
          </a:p>
          <a:p>
            <a:pPr lvl="1" eaLnBrk="1" hangingPunct="1"/>
            <a:r>
              <a:rPr lang="vi-VN" sz="1400" dirty="0">
                <a:solidFill>
                  <a:srgbClr val="FF0000"/>
                </a:solidFill>
              </a:rPr>
              <a:t>Đúng bằng cách sử dụng bộ định tuyến của router hoặc Layer 3</a:t>
            </a:r>
          </a:p>
          <a:p>
            <a:pPr lvl="1" eaLnBrk="1" hangingPunct="1"/>
            <a:r>
              <a:rPr lang="vi-VN" sz="1400" dirty="0">
                <a:solidFill>
                  <a:srgbClr val="FF0000"/>
                </a:solidFill>
              </a:rPr>
              <a:t>Trunking</a:t>
            </a:r>
          </a:p>
          <a:p>
            <a:pPr lvl="1" eaLnBrk="1" hangingPunct="1"/>
            <a:r>
              <a:rPr lang="vi-VN" sz="1400" dirty="0">
                <a:solidFill>
                  <a:srgbClr val="FF0000"/>
                </a:solidFill>
              </a:rPr>
              <a:t>Giao diện của Switch mang lưu lượng của nhiều VLAN</a:t>
            </a:r>
          </a:p>
          <a:p>
            <a:pPr lvl="1" eaLnBrk="1" hangingPunct="1"/>
            <a:r>
              <a:rPr lang="vi-VN" sz="1400" dirty="0">
                <a:solidFill>
                  <a:srgbClr val="FF0000"/>
                </a:solidFill>
              </a:rPr>
              <a:t>Thân cây</a:t>
            </a:r>
          </a:p>
          <a:p>
            <a:pPr lvl="1" eaLnBrk="1" hangingPunct="1"/>
            <a:r>
              <a:rPr lang="vi-VN" sz="1400" dirty="0">
                <a:solidFill>
                  <a:srgbClr val="FF0000"/>
                </a:solidFill>
              </a:rPr>
              <a:t>Single kết nối vật lý giữa các thiết bị chuyển mạch</a:t>
            </a:r>
          </a:p>
          <a:p>
            <a:pPr lvl="1" eaLnBrk="1" hangingPunct="1"/>
            <a:r>
              <a:rPr lang="vi-VN" sz="1400" dirty="0">
                <a:solidFill>
                  <a:srgbClr val="FF0000"/>
                </a:solidFill>
              </a:rPr>
              <a:t>VLAN chia tách dữ liệu</a:t>
            </a:r>
          </a:p>
          <a:p>
            <a:pPr lvl="1" eaLnBrk="1" hangingPunct="1"/>
            <a:r>
              <a:rPr lang="vi-VN" sz="1400" dirty="0">
                <a:solidFill>
                  <a:srgbClr val="FF0000"/>
                </a:solidFill>
              </a:rPr>
              <a:t>Khung chứa định danh VLAN trong tiêu đề</a:t>
            </a:r>
          </a:p>
          <a:p>
            <a:pPr lvl="1" eaLnBrk="1" hangingPunct="1"/>
            <a:endParaRPr lang="en-US" sz="1400" dirty="0" smtClean="0">
              <a:solidFill>
                <a:srgbClr val="FF0000"/>
              </a:solidFill>
            </a:endParaRPr>
          </a:p>
        </p:txBody>
      </p:sp>
      <p:sp>
        <p:nvSpPr>
          <p:cNvPr id="7065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706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D314E03-0030-493F-A526-2E349836978C}" type="slidenum">
              <a:rPr lang="en-US"/>
              <a:pPr eaLnBrk="1" hangingPunct="1"/>
              <a:t>35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VLANs and Trunking (cont’d.)</a:t>
            </a:r>
          </a:p>
        </p:txBody>
      </p:sp>
      <p:sp>
        <p:nvSpPr>
          <p:cNvPr id="665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65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19B060E-E6CC-46D3-82F7-471B9CB64B18}" type="slidenum">
              <a:rPr lang="en-US"/>
              <a:pPr eaLnBrk="1" hangingPunct="1"/>
              <a:t>36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614865" y="5484671"/>
            <a:ext cx="463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Figure 6-16 Trunk for multiple VLANs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2614865" y="5802677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45" y="1447800"/>
            <a:ext cx="7753350" cy="3983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849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STP (Spanning Tree </a:t>
            </a:r>
            <a:r>
              <a:rPr lang="en-US" dirty="0" smtClean="0"/>
              <a:t>Protocol</a:t>
            </a:r>
            <a:br>
              <a:rPr lang="en-US" dirty="0" smtClean="0"/>
            </a:br>
            <a:r>
              <a:rPr lang="en-US" dirty="0" err="1" smtClean="0"/>
              <a:t>Kéo</a:t>
            </a:r>
            <a:r>
              <a:rPr lang="en-US" dirty="0" smtClean="0"/>
              <a:t> </a:t>
            </a:r>
            <a:r>
              <a:rPr lang="en-US" dirty="0" err="1" smtClean="0"/>
              <a:t>dài</a:t>
            </a:r>
            <a:r>
              <a:rPr lang="en-US" dirty="0" smtClean="0"/>
              <a:t> </a:t>
            </a:r>
            <a:r>
              <a:rPr lang="en-US" dirty="0" err="1" smtClean="0"/>
              <a:t>cây</a:t>
            </a:r>
            <a:r>
              <a:rPr lang="en-US" dirty="0" smtClean="0"/>
              <a:t> </a:t>
            </a:r>
            <a:r>
              <a:rPr lang="en-US" dirty="0" err="1" smtClean="0"/>
              <a:t>thức</a:t>
            </a:r>
            <a:r>
              <a:rPr lang="en-US" dirty="0" smtClean="0"/>
              <a:t>)</a:t>
            </a:r>
            <a:endParaRPr lang="en-US" dirty="0" smtClean="0"/>
          </a:p>
        </p:txBody>
      </p:sp>
      <p:sp>
        <p:nvSpPr>
          <p:cNvPr id="7270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200" dirty="0" smtClean="0"/>
              <a:t>IEEE standard 802.1D</a:t>
            </a:r>
          </a:p>
          <a:p>
            <a:pPr eaLnBrk="1" hangingPunct="1"/>
            <a:r>
              <a:rPr lang="en-US" sz="1200" dirty="0" smtClean="0"/>
              <a:t>Operates in Data Link layer</a:t>
            </a:r>
          </a:p>
          <a:p>
            <a:pPr eaLnBrk="1" hangingPunct="1"/>
            <a:r>
              <a:rPr lang="en-US" sz="1200" dirty="0" smtClean="0"/>
              <a:t>Prevents traffic loops</a:t>
            </a:r>
          </a:p>
          <a:p>
            <a:pPr lvl="1" eaLnBrk="1" hangingPunct="1"/>
            <a:r>
              <a:rPr lang="en-US" sz="1200" dirty="0" smtClean="0"/>
              <a:t>Calculating paths avoiding potential loops</a:t>
            </a:r>
          </a:p>
          <a:p>
            <a:pPr lvl="1" eaLnBrk="1" hangingPunct="1"/>
            <a:r>
              <a:rPr lang="en-US" sz="1200" dirty="0" smtClean="0"/>
              <a:t>Artificially blocking links completing loop</a:t>
            </a:r>
          </a:p>
          <a:p>
            <a:pPr eaLnBrk="1" hangingPunct="1"/>
            <a:r>
              <a:rPr lang="en-US" sz="1200" dirty="0" smtClean="0"/>
              <a:t>Three steps</a:t>
            </a:r>
          </a:p>
          <a:p>
            <a:pPr lvl="1" eaLnBrk="1" hangingPunct="1"/>
            <a:r>
              <a:rPr lang="en-US" sz="1200" dirty="0" smtClean="0"/>
              <a:t>Select root bridge based on Bridge ID</a:t>
            </a:r>
          </a:p>
          <a:p>
            <a:pPr lvl="1" eaLnBrk="1" hangingPunct="1"/>
            <a:r>
              <a:rPr lang="en-US" sz="1200" dirty="0" smtClean="0"/>
              <a:t>Examine possible paths between network bridge and root bridge</a:t>
            </a:r>
          </a:p>
          <a:p>
            <a:pPr lvl="1" eaLnBrk="1" hangingPunct="1"/>
            <a:r>
              <a:rPr lang="en-US" sz="1200" dirty="0" smtClean="0">
                <a:solidFill>
                  <a:srgbClr val="FF0000"/>
                </a:solidFill>
              </a:rPr>
              <a:t>Disables links not part of shortest </a:t>
            </a:r>
            <a:r>
              <a:rPr lang="en-US" sz="1200" dirty="0" smtClean="0">
                <a:solidFill>
                  <a:srgbClr val="FF0000"/>
                </a:solidFill>
              </a:rPr>
              <a:t>path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Chuẩn IEEE 802.1D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Hoạt động trong lớp Liên kết dữ liệu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Ngăn chặn luồng giao thông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Tính toán các đường đi tránh các vòng lặp tiềm năng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Tự động chặn các liên kết hoàn thành vòng lặp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Ba bước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Chọn cây cầu gốc dựa trên Bridge ID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Kiểm tra các đường dẫn có thể giữa cây cầu mạng và cây gốc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Vô hiệu hoá các liên kết không nằm trong đường dẫn ngắn nhất</a:t>
            </a:r>
            <a:endParaRPr 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7270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7270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4663C2C-EC74-483F-8706-E1F92D6DDF53}" type="slidenum">
              <a:rPr lang="en-US"/>
              <a:pPr eaLnBrk="1" hangingPunct="1"/>
              <a:t>37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65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19B060E-E6CC-46D3-82F7-471B9CB64B18}" type="slidenum">
              <a:rPr lang="en-US"/>
              <a:pPr eaLnBrk="1" hangingPunct="1"/>
              <a:t>38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362200" y="5462394"/>
            <a:ext cx="463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Figure 6-17 Enterprise-wide switched network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2362200" y="5715000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41" y="457200"/>
            <a:ext cx="5562957" cy="4828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524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65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19B060E-E6CC-46D3-82F7-471B9CB64B18}" type="slidenum">
              <a:rPr lang="en-US"/>
              <a:pPr eaLnBrk="1" hangingPunct="1"/>
              <a:t>39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319867" y="5463788"/>
            <a:ext cx="5386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Figure 6-18 STP-selected paths on a switched network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2286000" y="5797243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804" y="353952"/>
            <a:ext cx="6600825" cy="509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205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NICs (cont’d.)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200" dirty="0" smtClean="0"/>
              <a:t>Smart hardware</a:t>
            </a:r>
          </a:p>
          <a:p>
            <a:pPr lvl="1" eaLnBrk="1" hangingPunct="1"/>
            <a:r>
              <a:rPr lang="en-US" sz="1200" dirty="0" smtClean="0"/>
              <a:t>Prioritization</a:t>
            </a:r>
          </a:p>
          <a:p>
            <a:pPr lvl="1" eaLnBrk="1" hangingPunct="1"/>
            <a:r>
              <a:rPr lang="en-US" sz="1200" dirty="0" smtClean="0"/>
              <a:t>Network management</a:t>
            </a:r>
          </a:p>
          <a:p>
            <a:pPr lvl="1" eaLnBrk="1" hangingPunct="1"/>
            <a:r>
              <a:rPr lang="en-US" sz="1200" dirty="0" smtClean="0"/>
              <a:t>Buffering</a:t>
            </a:r>
          </a:p>
          <a:p>
            <a:pPr lvl="1" eaLnBrk="1" hangingPunct="1"/>
            <a:r>
              <a:rPr lang="en-US" sz="1200" dirty="0" smtClean="0"/>
              <a:t>Traffic-filtering</a:t>
            </a:r>
          </a:p>
          <a:p>
            <a:pPr eaLnBrk="1" hangingPunct="1"/>
            <a:r>
              <a:rPr lang="en-US" sz="1200" dirty="0" smtClean="0"/>
              <a:t>Do not analyze information</a:t>
            </a:r>
          </a:p>
          <a:p>
            <a:pPr lvl="1" eaLnBrk="1" hangingPunct="1"/>
            <a:r>
              <a:rPr lang="en-US" sz="1200" dirty="0" smtClean="0"/>
              <a:t>Added by Layers 3 through 7 OSI model protocols</a:t>
            </a:r>
          </a:p>
          <a:p>
            <a:pPr eaLnBrk="1" hangingPunct="1"/>
            <a:r>
              <a:rPr lang="en-US" sz="1200" dirty="0" smtClean="0"/>
              <a:t>Importance</a:t>
            </a:r>
          </a:p>
          <a:p>
            <a:pPr lvl="1" eaLnBrk="1" hangingPunct="1"/>
            <a:r>
              <a:rPr lang="en-US" sz="1200" dirty="0" smtClean="0"/>
              <a:t>Common to every networking device, </a:t>
            </a:r>
            <a:r>
              <a:rPr lang="en-US" sz="1200" dirty="0" smtClean="0"/>
              <a:t>network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Phần cứng thông minh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Ưu tiên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Quản lý mạng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Sự đệm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Lọc lưu lượng truy cập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Không phân tích thông tin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Được thêm bởi Layers 3 thông qua 7 giao thức mô hình OSI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Tầm quan trọng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Phổ biến cho mọi thiết bị mạng, mạng</a:t>
            </a:r>
          </a:p>
          <a:p>
            <a:pPr lvl="1" eaLnBrk="1" hangingPunct="1"/>
            <a:endParaRPr lang="en-US" sz="1200" dirty="0" smtClean="0"/>
          </a:p>
          <a:p>
            <a:pPr eaLnBrk="1" hangingPunct="1">
              <a:buFontTx/>
              <a:buNone/>
            </a:pPr>
            <a:endParaRPr lang="en-US" sz="1200" dirty="0" smtClean="0"/>
          </a:p>
        </p:txBody>
      </p:sp>
      <p:sp>
        <p:nvSpPr>
          <p:cNvPr id="614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1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DB94A06-B150-4ADC-AD00-010A491AC64E}" type="slidenum">
              <a:rPr lang="en-US"/>
              <a:pPr eaLnBrk="1" hangingPunct="1"/>
              <a:t>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STP (cont’d.)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1200" dirty="0" smtClean="0"/>
              <a:t>History</a:t>
            </a:r>
          </a:p>
          <a:p>
            <a:pPr lvl="1"/>
            <a:r>
              <a:rPr lang="en-US" sz="1200" dirty="0" smtClean="0"/>
              <a:t>Introduced in 1980s</a:t>
            </a:r>
          </a:p>
          <a:p>
            <a:pPr lvl="2"/>
            <a:r>
              <a:rPr lang="en-US" sz="1200" dirty="0" smtClean="0"/>
              <a:t>Original STP too slow</a:t>
            </a:r>
          </a:p>
          <a:p>
            <a:pPr lvl="1"/>
            <a:r>
              <a:rPr lang="en-US" sz="1200" dirty="0" smtClean="0"/>
              <a:t>RSTP (Rapid Spanning Tree Protocol)</a:t>
            </a:r>
          </a:p>
          <a:p>
            <a:pPr lvl="2"/>
            <a:r>
              <a:rPr lang="en-US" sz="1200" dirty="0" smtClean="0"/>
              <a:t>Newer version</a:t>
            </a:r>
          </a:p>
          <a:p>
            <a:pPr lvl="2"/>
            <a:r>
              <a:rPr lang="en-US" sz="1200" dirty="0" smtClean="0"/>
              <a:t>IEEE’s 802.1w standard</a:t>
            </a:r>
          </a:p>
          <a:p>
            <a:r>
              <a:rPr lang="en-US" sz="1200" dirty="0" smtClean="0"/>
              <a:t>Cisco and Extreme Networks</a:t>
            </a:r>
          </a:p>
          <a:p>
            <a:pPr lvl="1"/>
            <a:r>
              <a:rPr lang="en-US" sz="1200" dirty="0" smtClean="0"/>
              <a:t>Proprietary versions</a:t>
            </a:r>
          </a:p>
          <a:p>
            <a:r>
              <a:rPr lang="en-US" sz="1200" dirty="0" smtClean="0"/>
              <a:t>No enabling or configuration needed</a:t>
            </a:r>
          </a:p>
          <a:p>
            <a:pPr lvl="1"/>
            <a:r>
              <a:rPr lang="en-US" sz="1200" dirty="0" smtClean="0"/>
              <a:t>Included in switch operating </a:t>
            </a:r>
            <a:r>
              <a:rPr lang="en-US" sz="1200" dirty="0" smtClean="0"/>
              <a:t>software</a:t>
            </a:r>
          </a:p>
          <a:p>
            <a:pPr lvl="1"/>
            <a:r>
              <a:rPr lang="vi-VN" sz="1200" dirty="0">
                <a:solidFill>
                  <a:srgbClr val="FF0000"/>
                </a:solidFill>
              </a:rPr>
              <a:t>Lịch sử</a:t>
            </a:r>
          </a:p>
          <a:p>
            <a:pPr lvl="1"/>
            <a:r>
              <a:rPr lang="vi-VN" sz="1200" dirty="0">
                <a:solidFill>
                  <a:srgbClr val="FF0000"/>
                </a:solidFill>
              </a:rPr>
              <a:t>Được giới thiệu vào những năm 1980</a:t>
            </a:r>
          </a:p>
          <a:p>
            <a:pPr lvl="1"/>
            <a:r>
              <a:rPr lang="vi-VN" sz="1200" dirty="0">
                <a:solidFill>
                  <a:srgbClr val="FF0000"/>
                </a:solidFill>
              </a:rPr>
              <a:t>STP gốc quá chậm</a:t>
            </a:r>
          </a:p>
          <a:p>
            <a:pPr lvl="1"/>
            <a:r>
              <a:rPr lang="vi-VN" sz="1200" dirty="0">
                <a:solidFill>
                  <a:srgbClr val="FF0000"/>
                </a:solidFill>
              </a:rPr>
              <a:t>RSTP (Rapid Spanning Tree Protocol)</a:t>
            </a:r>
          </a:p>
          <a:p>
            <a:pPr lvl="1"/>
            <a:r>
              <a:rPr lang="vi-VN" sz="1200" dirty="0">
                <a:solidFill>
                  <a:srgbClr val="FF0000"/>
                </a:solidFill>
              </a:rPr>
              <a:t>Phiên bản mới hơn</a:t>
            </a:r>
          </a:p>
          <a:p>
            <a:pPr lvl="1"/>
            <a:r>
              <a:rPr lang="vi-VN" sz="1200" dirty="0">
                <a:solidFill>
                  <a:srgbClr val="FF0000"/>
                </a:solidFill>
              </a:rPr>
              <a:t>Chuẩn IEEE 802.1w</a:t>
            </a:r>
          </a:p>
          <a:p>
            <a:pPr lvl="1"/>
            <a:r>
              <a:rPr lang="vi-VN" sz="1200" dirty="0">
                <a:solidFill>
                  <a:srgbClr val="FF0000"/>
                </a:solidFill>
              </a:rPr>
              <a:t>Cisco và Mạng cực đoan</a:t>
            </a:r>
          </a:p>
          <a:p>
            <a:pPr lvl="1"/>
            <a:r>
              <a:rPr lang="vi-VN" sz="1200" dirty="0">
                <a:solidFill>
                  <a:srgbClr val="FF0000"/>
                </a:solidFill>
              </a:rPr>
              <a:t>Các phiên bản sở hữu</a:t>
            </a:r>
          </a:p>
          <a:p>
            <a:pPr lvl="1"/>
            <a:r>
              <a:rPr lang="vi-VN" sz="1200" dirty="0">
                <a:solidFill>
                  <a:srgbClr val="FF0000"/>
                </a:solidFill>
              </a:rPr>
              <a:t>Không cần bật hoặc cấu hình</a:t>
            </a:r>
          </a:p>
          <a:p>
            <a:pPr lvl="1"/>
            <a:r>
              <a:rPr lang="vi-VN" sz="1200" dirty="0">
                <a:solidFill>
                  <a:srgbClr val="FF0000"/>
                </a:solidFill>
              </a:rPr>
              <a:t>Bao gồm trong phần mềm điều khiển chuyển mạch</a:t>
            </a:r>
          </a:p>
          <a:p>
            <a:pPr lvl="1"/>
            <a:endParaRPr 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75780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75781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32607F3-1D53-44DF-8535-158ADFECBDED}" type="slidenum">
              <a:rPr lang="en-US" smtClean="0"/>
              <a:pPr/>
              <a:t>40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Content and Multilayer </a:t>
            </a:r>
            <a:r>
              <a:rPr lang="en-US" dirty="0"/>
              <a:t>Switches</a:t>
            </a:r>
            <a:br>
              <a:rPr lang="en-US" dirty="0"/>
            </a:b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 smtClean="0"/>
              <a:t>dungVà</a:t>
            </a:r>
            <a:r>
              <a:rPr lang="en-US" dirty="0" smtClean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tắc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lớp</a:t>
            </a:r>
            <a:endParaRPr lang="en-US" dirty="0" smtClean="0"/>
          </a:p>
        </p:txBody>
      </p:sp>
      <p:sp>
        <p:nvSpPr>
          <p:cNvPr id="7680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400" dirty="0" smtClean="0"/>
              <a:t>Layer 3 switch (routing switch)</a:t>
            </a:r>
          </a:p>
          <a:p>
            <a:pPr lvl="1" eaLnBrk="1" hangingPunct="1"/>
            <a:r>
              <a:rPr lang="en-US" sz="1400" dirty="0" smtClean="0"/>
              <a:t>Interprets Layer 3 data</a:t>
            </a:r>
          </a:p>
          <a:p>
            <a:pPr eaLnBrk="1" hangingPunct="1"/>
            <a:r>
              <a:rPr lang="en-US" sz="1400" dirty="0" smtClean="0"/>
              <a:t>Layer 4 switch</a:t>
            </a:r>
          </a:p>
          <a:p>
            <a:pPr lvl="1" eaLnBrk="1" hangingPunct="1"/>
            <a:r>
              <a:rPr lang="en-US" sz="1400" dirty="0" smtClean="0"/>
              <a:t>Interprets Layer 4 data</a:t>
            </a:r>
          </a:p>
          <a:p>
            <a:pPr eaLnBrk="1" hangingPunct="1"/>
            <a:r>
              <a:rPr lang="en-US" sz="1400" dirty="0" smtClean="0"/>
              <a:t>Content switch (application switch)</a:t>
            </a:r>
          </a:p>
          <a:p>
            <a:pPr lvl="1" eaLnBrk="1" hangingPunct="1"/>
            <a:r>
              <a:rPr lang="en-US" sz="1400" dirty="0" smtClean="0"/>
              <a:t>Interprets Layer 4 through Layer 7 data</a:t>
            </a:r>
          </a:p>
          <a:p>
            <a:pPr eaLnBrk="1" hangingPunct="1"/>
            <a:r>
              <a:rPr lang="en-US" sz="1400" dirty="0" smtClean="0"/>
              <a:t>Advantages</a:t>
            </a:r>
          </a:p>
          <a:p>
            <a:pPr lvl="1" eaLnBrk="1" hangingPunct="1"/>
            <a:r>
              <a:rPr lang="en-US" sz="1400" dirty="0" smtClean="0"/>
              <a:t>Advanced filtering</a:t>
            </a:r>
          </a:p>
          <a:p>
            <a:pPr lvl="1" eaLnBrk="1" hangingPunct="1"/>
            <a:r>
              <a:rPr lang="en-US" sz="1400" dirty="0" smtClean="0"/>
              <a:t>Keeping statistics</a:t>
            </a:r>
          </a:p>
          <a:p>
            <a:pPr lvl="1" eaLnBrk="1" hangingPunct="1"/>
            <a:r>
              <a:rPr lang="en-US" sz="1400" dirty="0" smtClean="0"/>
              <a:t>Security </a:t>
            </a:r>
            <a:r>
              <a:rPr lang="en-US" sz="1400" dirty="0" smtClean="0"/>
              <a:t>functions</a:t>
            </a:r>
          </a:p>
          <a:p>
            <a:pPr lvl="1" eaLnBrk="1" hangingPunct="1"/>
            <a:r>
              <a:rPr lang="vi-VN" sz="1400" dirty="0">
                <a:solidFill>
                  <a:srgbClr val="FF0000"/>
                </a:solidFill>
              </a:rPr>
              <a:t>Chuyển mạch lớp 3 (chuyển mạch định tuyến)</a:t>
            </a:r>
          </a:p>
          <a:p>
            <a:pPr lvl="1" eaLnBrk="1" hangingPunct="1"/>
            <a:r>
              <a:rPr lang="vi-VN" sz="1400" dirty="0">
                <a:solidFill>
                  <a:srgbClr val="FF0000"/>
                </a:solidFill>
              </a:rPr>
              <a:t>Giải thích dữ liệu lớp 3</a:t>
            </a:r>
          </a:p>
          <a:p>
            <a:pPr lvl="1" eaLnBrk="1" hangingPunct="1"/>
            <a:r>
              <a:rPr lang="vi-VN" sz="1400" dirty="0">
                <a:solidFill>
                  <a:srgbClr val="FF0000"/>
                </a:solidFill>
              </a:rPr>
              <a:t>Chuyển đổi lớp 4</a:t>
            </a:r>
          </a:p>
          <a:p>
            <a:pPr lvl="1" eaLnBrk="1" hangingPunct="1"/>
            <a:r>
              <a:rPr lang="vi-VN" sz="1400" dirty="0">
                <a:solidFill>
                  <a:srgbClr val="FF0000"/>
                </a:solidFill>
              </a:rPr>
              <a:t>Giải thích dữ liệu lớp 4</a:t>
            </a:r>
          </a:p>
          <a:p>
            <a:pPr lvl="1" eaLnBrk="1" hangingPunct="1"/>
            <a:r>
              <a:rPr lang="vi-VN" sz="1400" dirty="0">
                <a:solidFill>
                  <a:srgbClr val="FF0000"/>
                </a:solidFill>
              </a:rPr>
              <a:t>Chuyển đổi nội dung (chuyển đổi ứng dụng)</a:t>
            </a:r>
          </a:p>
          <a:p>
            <a:pPr lvl="1" eaLnBrk="1" hangingPunct="1"/>
            <a:r>
              <a:rPr lang="vi-VN" sz="1400" dirty="0">
                <a:solidFill>
                  <a:srgbClr val="FF0000"/>
                </a:solidFill>
              </a:rPr>
              <a:t>Giải thích dữ liệu lớp 4 đến lớp 7</a:t>
            </a:r>
          </a:p>
          <a:p>
            <a:pPr lvl="1" eaLnBrk="1" hangingPunct="1"/>
            <a:r>
              <a:rPr lang="vi-VN" sz="1400" dirty="0">
                <a:solidFill>
                  <a:srgbClr val="FF0000"/>
                </a:solidFill>
              </a:rPr>
              <a:t>Ưu điểm</a:t>
            </a:r>
          </a:p>
          <a:p>
            <a:pPr lvl="1" eaLnBrk="1" hangingPunct="1"/>
            <a:r>
              <a:rPr lang="vi-VN" sz="1400" dirty="0">
                <a:solidFill>
                  <a:srgbClr val="FF0000"/>
                </a:solidFill>
              </a:rPr>
              <a:t>Lọc nâng cao</a:t>
            </a:r>
          </a:p>
          <a:p>
            <a:pPr lvl="1" eaLnBrk="1" hangingPunct="1"/>
            <a:r>
              <a:rPr lang="vi-VN" sz="1400" dirty="0">
                <a:solidFill>
                  <a:srgbClr val="FF0000"/>
                </a:solidFill>
              </a:rPr>
              <a:t>Giữ số liệu thống kê</a:t>
            </a:r>
          </a:p>
          <a:p>
            <a:pPr lvl="1" eaLnBrk="1" hangingPunct="1"/>
            <a:r>
              <a:rPr lang="vi-VN" sz="1400" dirty="0">
                <a:solidFill>
                  <a:srgbClr val="FF0000"/>
                </a:solidFill>
              </a:rPr>
              <a:t>Chức năng an ninh</a:t>
            </a:r>
            <a:endParaRPr lang="en-US" sz="1400" dirty="0" smtClean="0">
              <a:solidFill>
                <a:srgbClr val="FF0000"/>
              </a:solidFill>
            </a:endParaRPr>
          </a:p>
        </p:txBody>
      </p:sp>
      <p:sp>
        <p:nvSpPr>
          <p:cNvPr id="768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dirty="0"/>
          </a:p>
        </p:txBody>
      </p:sp>
      <p:sp>
        <p:nvSpPr>
          <p:cNvPr id="768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9DF4ED9-D091-4026-B002-460C514BAA61}" type="slidenum">
              <a:rPr lang="en-US"/>
              <a:pPr eaLnBrk="1" hangingPunct="1"/>
              <a:t>41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Content and Multilayer Switches (cont’d.)</a:t>
            </a:r>
          </a:p>
        </p:txBody>
      </p:sp>
      <p:sp>
        <p:nvSpPr>
          <p:cNvPr id="7782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200" dirty="0" smtClean="0"/>
              <a:t>Distinguishing between Layer 3 and Layer 4 switch</a:t>
            </a:r>
          </a:p>
          <a:p>
            <a:pPr lvl="1" eaLnBrk="1" hangingPunct="1"/>
            <a:r>
              <a:rPr lang="en-US" sz="1200" dirty="0" smtClean="0"/>
              <a:t>Manufacturer dependent</a:t>
            </a:r>
          </a:p>
          <a:p>
            <a:pPr eaLnBrk="1" hangingPunct="1"/>
            <a:r>
              <a:rPr lang="en-US" sz="1200" dirty="0" smtClean="0"/>
              <a:t>Higher-layer switches</a:t>
            </a:r>
          </a:p>
          <a:p>
            <a:pPr lvl="1" eaLnBrk="1" hangingPunct="1"/>
            <a:r>
              <a:rPr lang="en-US" sz="1200" dirty="0" smtClean="0"/>
              <a:t>Cost more than Layer 2 switches</a:t>
            </a:r>
          </a:p>
          <a:p>
            <a:pPr lvl="1" eaLnBrk="1" hangingPunct="1"/>
            <a:r>
              <a:rPr lang="en-US" sz="1200" dirty="0" smtClean="0"/>
              <a:t>Used in network </a:t>
            </a:r>
            <a:r>
              <a:rPr lang="en-US" sz="1200" dirty="0" smtClean="0"/>
              <a:t>backbone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Phân biệt giữa chuyển đổi lớp 3 và lớp 4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Nhà sản xuất phụ thuộc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Công tắc lớp cao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Chi phí nhiều hơn thiết bị chuyển mạch lớp 2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Được sử dụng trong xương sống mạng</a:t>
            </a:r>
            <a:endParaRPr 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7782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778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1A88099-C9C7-4C04-8157-7BA828FF1AC4}" type="slidenum">
              <a:rPr lang="en-US"/>
              <a:pPr eaLnBrk="1" hangingPunct="1"/>
              <a:t>42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Routers</a:t>
            </a:r>
          </a:p>
        </p:txBody>
      </p:sp>
      <p:sp>
        <p:nvSpPr>
          <p:cNvPr id="7885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200" dirty="0" smtClean="0"/>
              <a:t>Multiport connectivity device</a:t>
            </a:r>
          </a:p>
          <a:p>
            <a:pPr lvl="1" eaLnBrk="1" hangingPunct="1"/>
            <a:r>
              <a:rPr lang="en-US" sz="1200" dirty="0" smtClean="0"/>
              <a:t>Directs data between network nodes</a:t>
            </a:r>
          </a:p>
          <a:p>
            <a:pPr lvl="1" eaLnBrk="1" hangingPunct="1"/>
            <a:r>
              <a:rPr lang="en-US" sz="1200" dirty="0" smtClean="0"/>
              <a:t>Integrates LANs and WANs</a:t>
            </a:r>
          </a:p>
          <a:p>
            <a:pPr lvl="2" eaLnBrk="1" hangingPunct="1"/>
            <a:r>
              <a:rPr lang="en-US" sz="1200" dirty="0" smtClean="0"/>
              <a:t>Different transmission speeds, protocols</a:t>
            </a:r>
          </a:p>
          <a:p>
            <a:pPr eaLnBrk="1" hangingPunct="1"/>
            <a:r>
              <a:rPr lang="en-US" sz="1200" dirty="0" smtClean="0"/>
              <a:t>Operate at Network layer (Layer 3)</a:t>
            </a:r>
          </a:p>
          <a:p>
            <a:pPr lvl="1" eaLnBrk="1" hangingPunct="1"/>
            <a:r>
              <a:rPr lang="en-US" sz="1200" dirty="0" smtClean="0"/>
              <a:t>Directs data from one segment or network to another</a:t>
            </a:r>
          </a:p>
          <a:p>
            <a:pPr lvl="1" eaLnBrk="1" hangingPunct="1"/>
            <a:r>
              <a:rPr lang="en-US" sz="1200" dirty="0" smtClean="0"/>
              <a:t>Logical addressing</a:t>
            </a:r>
          </a:p>
          <a:p>
            <a:pPr lvl="1" eaLnBrk="1" hangingPunct="1"/>
            <a:r>
              <a:rPr lang="en-US" sz="1200" dirty="0" smtClean="0"/>
              <a:t>Protocol dependent</a:t>
            </a:r>
          </a:p>
          <a:p>
            <a:pPr eaLnBrk="1" hangingPunct="1"/>
            <a:r>
              <a:rPr lang="en-US" sz="1200" dirty="0" smtClean="0"/>
              <a:t>Slower than switches and bridges</a:t>
            </a:r>
          </a:p>
          <a:p>
            <a:pPr lvl="1" eaLnBrk="1" hangingPunct="1"/>
            <a:r>
              <a:rPr lang="en-US" sz="1200" dirty="0" smtClean="0"/>
              <a:t>Need to interpret Layers 3 and higher </a:t>
            </a:r>
            <a:r>
              <a:rPr lang="en-US" sz="1200" dirty="0" smtClean="0"/>
              <a:t>information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Thiết bị kết nối nhiều cổng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Chỉ đạo dữ liệu giữa các nút mạng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Tích hợp mạng LAN và mạng WAN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Tốc độ truyền khác nhau, giao thức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Hoạt động ở lớp Mạng (Lớp 3)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Chỉ đạo dữ liệu từ một phân đoạn hoặc mạng khác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Định vị logic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Nghị định thư phụ thuộc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Chậm hơn công tắc và cầu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Cần giải thích thông tin về Lớp 3 và cấp cao hơn</a:t>
            </a:r>
          </a:p>
          <a:p>
            <a:pPr lvl="1" eaLnBrk="1" hangingPunct="1"/>
            <a:endParaRPr 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7885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788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FAD0A9C-5856-4433-B5D7-C842C18FFA09}" type="slidenum">
              <a:rPr lang="en-US"/>
              <a:pPr eaLnBrk="1" hangingPunct="1"/>
              <a:t>43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Routers (cont’d.)</a:t>
            </a:r>
          </a:p>
        </p:txBody>
      </p:sp>
      <p:sp>
        <p:nvSpPr>
          <p:cNvPr id="7987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00200"/>
            <a:ext cx="8229600" cy="4525963"/>
          </a:xfrm>
        </p:spPr>
        <p:txBody>
          <a:bodyPr/>
          <a:lstStyle/>
          <a:p>
            <a:pPr eaLnBrk="1" hangingPunct="1"/>
            <a:r>
              <a:rPr lang="en-US" sz="1400" dirty="0" smtClean="0"/>
              <a:t>Traditional stand-alone LAN routers</a:t>
            </a:r>
          </a:p>
          <a:p>
            <a:pPr lvl="1" eaLnBrk="1" hangingPunct="1"/>
            <a:r>
              <a:rPr lang="en-US" sz="1400" dirty="0" smtClean="0"/>
              <a:t>Being replaced by Layer 3 routing switches</a:t>
            </a:r>
          </a:p>
          <a:p>
            <a:pPr eaLnBrk="1" hangingPunct="1"/>
            <a:r>
              <a:rPr lang="en-US" sz="1400" dirty="0" smtClean="0"/>
              <a:t>New niche</a:t>
            </a:r>
          </a:p>
          <a:p>
            <a:pPr lvl="1" eaLnBrk="1" hangingPunct="1"/>
            <a:r>
              <a:rPr lang="en-US" sz="1400" dirty="0" smtClean="0"/>
              <a:t>Specialized applications </a:t>
            </a:r>
          </a:p>
          <a:p>
            <a:pPr lvl="2" eaLnBrk="1" hangingPunct="1"/>
            <a:r>
              <a:rPr lang="en-US" sz="1400" dirty="0" smtClean="0"/>
              <a:t>Linking large Internet nodes</a:t>
            </a:r>
          </a:p>
          <a:p>
            <a:pPr lvl="2" eaLnBrk="1" hangingPunct="1"/>
            <a:r>
              <a:rPr lang="en-US" sz="1400" dirty="0" smtClean="0"/>
              <a:t>Completing digitized telephone calls</a:t>
            </a:r>
          </a:p>
          <a:p>
            <a:pPr lvl="1" eaLnBrk="1" hangingPunct="1"/>
            <a:r>
              <a:rPr lang="vi-VN" sz="1400" dirty="0">
                <a:solidFill>
                  <a:srgbClr val="FF0000"/>
                </a:solidFill>
              </a:rPr>
              <a:t>Bộ định tuyến LAN độc lập truyền thống</a:t>
            </a:r>
          </a:p>
          <a:p>
            <a:pPr lvl="1" eaLnBrk="1" hangingPunct="1"/>
            <a:r>
              <a:rPr lang="vi-VN" sz="1400" dirty="0">
                <a:solidFill>
                  <a:srgbClr val="FF0000"/>
                </a:solidFill>
              </a:rPr>
              <a:t>Được thay thế bởi thiết bị chuyển mạch định tuyến lớp 3</a:t>
            </a:r>
          </a:p>
          <a:p>
            <a:pPr lvl="1" eaLnBrk="1" hangingPunct="1"/>
            <a:r>
              <a:rPr lang="vi-VN" sz="1400" dirty="0">
                <a:solidFill>
                  <a:srgbClr val="FF0000"/>
                </a:solidFill>
              </a:rPr>
              <a:t>Vị trí mới</a:t>
            </a:r>
          </a:p>
          <a:p>
            <a:pPr lvl="1" eaLnBrk="1" hangingPunct="1"/>
            <a:r>
              <a:rPr lang="vi-VN" sz="1400" dirty="0">
                <a:solidFill>
                  <a:srgbClr val="FF0000"/>
                </a:solidFill>
              </a:rPr>
              <a:t>Ứng dụng chuyên ngành</a:t>
            </a:r>
          </a:p>
          <a:p>
            <a:pPr lvl="1" eaLnBrk="1" hangingPunct="1"/>
            <a:r>
              <a:rPr lang="vi-VN" sz="1400" dirty="0">
                <a:solidFill>
                  <a:srgbClr val="FF0000"/>
                </a:solidFill>
              </a:rPr>
              <a:t>Kết nối các nút Internet lớn</a:t>
            </a:r>
          </a:p>
          <a:p>
            <a:pPr lvl="1" eaLnBrk="1" hangingPunct="1"/>
            <a:r>
              <a:rPr lang="vi-VN" sz="1400" dirty="0">
                <a:solidFill>
                  <a:srgbClr val="FF0000"/>
                </a:solidFill>
              </a:rPr>
              <a:t>Hoàn thành các cuộc gọi điện thoại số</a:t>
            </a:r>
          </a:p>
          <a:p>
            <a:pPr lvl="1" eaLnBrk="1" hangingPunct="1"/>
            <a:endParaRPr lang="en-US" sz="1400" dirty="0" smtClean="0"/>
          </a:p>
        </p:txBody>
      </p:sp>
      <p:sp>
        <p:nvSpPr>
          <p:cNvPr id="7987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D0A33F4-5413-4BC3-9BE4-DDEE1330774E}" type="slidenum">
              <a:rPr lang="en-US"/>
              <a:pPr eaLnBrk="1" hangingPunct="1"/>
              <a:t>44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Router Characteristics and </a:t>
            </a:r>
            <a:r>
              <a:rPr lang="en-US" dirty="0" smtClean="0"/>
              <a:t>Functions</a:t>
            </a:r>
            <a:br>
              <a:rPr lang="en-US" dirty="0" smtClean="0"/>
            </a:br>
            <a:r>
              <a:rPr lang="vi-VN" dirty="0"/>
              <a:t>Đặc điểm và chức năng của Router</a:t>
            </a:r>
            <a:endParaRPr lang="en-US" dirty="0" smtClean="0"/>
          </a:p>
        </p:txBody>
      </p:sp>
      <p:sp>
        <p:nvSpPr>
          <p:cNvPr id="8090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200" dirty="0" smtClean="0"/>
              <a:t>Intelligence</a:t>
            </a:r>
          </a:p>
          <a:p>
            <a:pPr lvl="1" eaLnBrk="1" hangingPunct="1"/>
            <a:r>
              <a:rPr lang="en-US" sz="1200" dirty="0" smtClean="0"/>
              <a:t>Tracks node location</a:t>
            </a:r>
          </a:p>
          <a:p>
            <a:pPr lvl="1" eaLnBrk="1" hangingPunct="1"/>
            <a:r>
              <a:rPr lang="en-US" sz="1200" dirty="0" smtClean="0"/>
              <a:t>Determine shortest, fastest path between two nodes</a:t>
            </a:r>
          </a:p>
          <a:p>
            <a:pPr lvl="1" eaLnBrk="1" hangingPunct="1"/>
            <a:r>
              <a:rPr lang="en-US" sz="1200" dirty="0" smtClean="0"/>
              <a:t>Connects dissimilar network types</a:t>
            </a:r>
          </a:p>
          <a:p>
            <a:pPr eaLnBrk="1" hangingPunct="1"/>
            <a:r>
              <a:rPr lang="en-US" sz="1200" dirty="0" smtClean="0"/>
              <a:t>Large LANs and WANs</a:t>
            </a:r>
          </a:p>
          <a:p>
            <a:pPr lvl="1" eaLnBrk="1" hangingPunct="1"/>
            <a:r>
              <a:rPr lang="en-US" sz="1200" dirty="0" smtClean="0"/>
              <a:t>Routers indispensable</a:t>
            </a:r>
          </a:p>
          <a:p>
            <a:pPr eaLnBrk="1" hangingPunct="1"/>
            <a:r>
              <a:rPr lang="en-US" sz="1200" dirty="0" smtClean="0"/>
              <a:t>Router components</a:t>
            </a:r>
          </a:p>
          <a:p>
            <a:pPr lvl="1" eaLnBrk="1" hangingPunct="1"/>
            <a:r>
              <a:rPr lang="en-US" sz="1200" dirty="0" smtClean="0"/>
              <a:t>Internal processor, operating system, memory, input and output jacks, management control interface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Sự thông minh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Vị trí nút tuyến đường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Xác định đường đi ngắn nhất, nhanh nhất giữa hai nút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Kết nối các loại mạng không giống nhau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Mạng Lớn và WAN Lớn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Router không thể thiếu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Các thành phần Router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Bộ xử lý nội bộ, hệ điều hành, bộ nhớ, đầu vào và đầu ra, giao diện điều khiển quản </a:t>
            </a:r>
            <a:r>
              <a:rPr lang="vi-VN" sz="1200" dirty="0"/>
              <a:t>lý</a:t>
            </a:r>
            <a:endParaRPr lang="en-US" sz="1200" dirty="0" smtClean="0"/>
          </a:p>
        </p:txBody>
      </p:sp>
      <p:sp>
        <p:nvSpPr>
          <p:cNvPr id="8089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808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8CCDCF7-9BB6-41AB-984F-1242B5B45509}" type="slidenum">
              <a:rPr lang="en-US"/>
              <a:pPr eaLnBrk="1" hangingPunct="1"/>
              <a:t>45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Router Characteristics and </a:t>
            </a:r>
            <a:r>
              <a:rPr lang="en-US" dirty="0" smtClean="0"/>
              <a:t>Functions (cont’d.)</a:t>
            </a:r>
            <a:endParaRPr lang="en-US" dirty="0"/>
          </a:p>
        </p:txBody>
      </p:sp>
      <p:sp>
        <p:nvSpPr>
          <p:cNvPr id="81924" name="Rectangle 11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400" dirty="0" smtClean="0"/>
              <a:t>Multiprotocol routers</a:t>
            </a:r>
          </a:p>
          <a:p>
            <a:pPr lvl="1" eaLnBrk="1" hangingPunct="1"/>
            <a:r>
              <a:rPr lang="en-US" sz="1400" dirty="0" smtClean="0"/>
              <a:t>Multiple slots</a:t>
            </a:r>
          </a:p>
          <a:p>
            <a:pPr lvl="1" eaLnBrk="1" hangingPunct="1"/>
            <a:r>
              <a:rPr lang="en-US" sz="1400" dirty="0" smtClean="0"/>
              <a:t>Accommodate multiple network interfaces</a:t>
            </a:r>
          </a:p>
          <a:p>
            <a:pPr eaLnBrk="1" hangingPunct="1"/>
            <a:r>
              <a:rPr lang="en-US" sz="1400" dirty="0" smtClean="0"/>
              <a:t>Inexpensive routers</a:t>
            </a:r>
          </a:p>
          <a:p>
            <a:pPr lvl="1" eaLnBrk="1" hangingPunct="1"/>
            <a:r>
              <a:rPr lang="en-US" sz="1400" dirty="0" smtClean="0"/>
              <a:t>Home, small office </a:t>
            </a:r>
            <a:r>
              <a:rPr lang="en-US" sz="1400" dirty="0" smtClean="0"/>
              <a:t>use</a:t>
            </a:r>
          </a:p>
          <a:p>
            <a:pPr lvl="1" eaLnBrk="1" hangingPunct="1"/>
            <a:r>
              <a:rPr lang="vi-VN" sz="1400" dirty="0">
                <a:solidFill>
                  <a:srgbClr val="FF0000"/>
                </a:solidFill>
              </a:rPr>
              <a:t>Bộ định tuyến đa giao thức</a:t>
            </a:r>
          </a:p>
          <a:p>
            <a:pPr lvl="1" eaLnBrk="1" hangingPunct="1"/>
            <a:r>
              <a:rPr lang="vi-VN" sz="1400" dirty="0">
                <a:solidFill>
                  <a:srgbClr val="FF0000"/>
                </a:solidFill>
              </a:rPr>
              <a:t>Nhiều khe</a:t>
            </a:r>
          </a:p>
          <a:p>
            <a:pPr lvl="1" eaLnBrk="1" hangingPunct="1"/>
            <a:r>
              <a:rPr lang="vi-VN" sz="1400" dirty="0">
                <a:solidFill>
                  <a:srgbClr val="FF0000"/>
                </a:solidFill>
              </a:rPr>
              <a:t>Lưu trữ nhiều giao diện mạng</a:t>
            </a:r>
          </a:p>
          <a:p>
            <a:pPr lvl="1" eaLnBrk="1" hangingPunct="1"/>
            <a:r>
              <a:rPr lang="vi-VN" sz="1400" dirty="0">
                <a:solidFill>
                  <a:srgbClr val="FF0000"/>
                </a:solidFill>
              </a:rPr>
              <a:t>Các router không tốn kém</a:t>
            </a:r>
          </a:p>
          <a:p>
            <a:pPr lvl="1" eaLnBrk="1" hangingPunct="1"/>
            <a:r>
              <a:rPr lang="vi-VN" sz="1400" dirty="0">
                <a:solidFill>
                  <a:srgbClr val="FF0000"/>
                </a:solidFill>
              </a:rPr>
              <a:t>Trang chủ, sử dụng văn phòng nhỏ</a:t>
            </a:r>
            <a:endParaRPr lang="en-US" sz="1400" dirty="0" smtClean="0">
              <a:solidFill>
                <a:srgbClr val="FF0000"/>
              </a:solidFill>
            </a:endParaRPr>
          </a:p>
        </p:txBody>
      </p:sp>
      <p:sp>
        <p:nvSpPr>
          <p:cNvPr id="81922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8192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0B0FA95-C7E0-4662-A8E3-C40516871ABC}" type="slidenum">
              <a:rPr lang="en-US"/>
              <a:pPr eaLnBrk="1" hangingPunct="1"/>
              <a:t>46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65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19B060E-E6CC-46D3-82F7-471B9CB64B18}" type="slidenum">
              <a:rPr lang="en-US"/>
              <a:pPr eaLnBrk="1" hangingPunct="1"/>
              <a:t>47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446150" y="5280541"/>
            <a:ext cx="2338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Figure 6-19 Routers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3446150" y="5598410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09" y="990600"/>
            <a:ext cx="7336017" cy="4033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259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Router Characteristics and Functions (cont’d.)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pPr eaLnBrk="1" hangingPunct="1"/>
            <a:r>
              <a:rPr lang="en-US" sz="1400" dirty="0" smtClean="0"/>
              <a:t>Router capabilities</a:t>
            </a:r>
          </a:p>
          <a:p>
            <a:pPr lvl="1" eaLnBrk="1" hangingPunct="1"/>
            <a:r>
              <a:rPr lang="en-US" sz="1400" dirty="0" smtClean="0"/>
              <a:t>Connect dissimilar networks</a:t>
            </a:r>
          </a:p>
          <a:p>
            <a:pPr lvl="1" eaLnBrk="1" hangingPunct="1"/>
            <a:r>
              <a:rPr lang="en-US" sz="1400" dirty="0" smtClean="0"/>
              <a:t>Interpret Layer 3 addressing</a:t>
            </a:r>
          </a:p>
          <a:p>
            <a:pPr lvl="1" eaLnBrk="1" hangingPunct="1"/>
            <a:r>
              <a:rPr lang="en-US" sz="1400" dirty="0" smtClean="0"/>
              <a:t>Determine best data path</a:t>
            </a:r>
          </a:p>
          <a:p>
            <a:pPr lvl="1" eaLnBrk="1" hangingPunct="1"/>
            <a:r>
              <a:rPr lang="en-US" sz="1400" dirty="0" smtClean="0"/>
              <a:t>Reroute </a:t>
            </a:r>
            <a:r>
              <a:rPr lang="en-US" sz="1400" dirty="0" smtClean="0"/>
              <a:t>traffic</a:t>
            </a:r>
          </a:p>
          <a:p>
            <a:pPr lvl="1" eaLnBrk="1" hangingPunct="1"/>
            <a:r>
              <a:rPr lang="vi-VN" sz="1400" dirty="0">
                <a:solidFill>
                  <a:srgbClr val="FF0000"/>
                </a:solidFill>
              </a:rPr>
              <a:t>Khả năng Router</a:t>
            </a:r>
          </a:p>
          <a:p>
            <a:pPr lvl="1" eaLnBrk="1" hangingPunct="1"/>
            <a:r>
              <a:rPr lang="vi-VN" sz="1400" dirty="0">
                <a:solidFill>
                  <a:srgbClr val="FF0000"/>
                </a:solidFill>
              </a:rPr>
              <a:t>Kết nối các mạng không giống nhau</a:t>
            </a:r>
          </a:p>
          <a:p>
            <a:pPr lvl="1" eaLnBrk="1" hangingPunct="1"/>
            <a:r>
              <a:rPr lang="vi-VN" sz="1400" dirty="0">
                <a:solidFill>
                  <a:srgbClr val="FF0000"/>
                </a:solidFill>
              </a:rPr>
              <a:t>Giải thích địa chỉ lớp 3</a:t>
            </a:r>
          </a:p>
          <a:p>
            <a:pPr lvl="1" eaLnBrk="1" hangingPunct="1"/>
            <a:r>
              <a:rPr lang="vi-VN" sz="1400" dirty="0">
                <a:solidFill>
                  <a:srgbClr val="FF0000"/>
                </a:solidFill>
              </a:rPr>
              <a:t>Xác định đường dẫn dữ liệu tốt nhất</a:t>
            </a:r>
          </a:p>
          <a:p>
            <a:pPr lvl="1" eaLnBrk="1" hangingPunct="1"/>
            <a:r>
              <a:rPr lang="vi-VN" sz="1400" dirty="0">
                <a:solidFill>
                  <a:srgbClr val="FF0000"/>
                </a:solidFill>
              </a:rPr>
              <a:t>Định tuyến lại lưu lượng truy cập</a:t>
            </a:r>
            <a:endParaRPr lang="en-US" sz="1400" dirty="0" smtClean="0">
              <a:solidFill>
                <a:srgbClr val="FF0000"/>
              </a:solidFill>
            </a:endParaRPr>
          </a:p>
        </p:txBody>
      </p:sp>
      <p:sp>
        <p:nvSpPr>
          <p:cNvPr id="8294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8294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FA2AE66-94B5-4393-9C50-EFE8DD8CAAF1}" type="slidenum">
              <a:rPr lang="en-US"/>
              <a:pPr eaLnBrk="1" hangingPunct="1"/>
              <a:t>48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Router Characteristics and Functions (cont’d.)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200" dirty="0" smtClean="0"/>
              <a:t>Optional router functions</a:t>
            </a:r>
          </a:p>
          <a:p>
            <a:pPr lvl="1" eaLnBrk="1" hangingPunct="1"/>
            <a:r>
              <a:rPr lang="en-US" sz="1200" dirty="0" smtClean="0"/>
              <a:t>Filter broadcast transmissions</a:t>
            </a:r>
          </a:p>
          <a:p>
            <a:pPr lvl="1" eaLnBrk="1" hangingPunct="1"/>
            <a:r>
              <a:rPr lang="en-US" sz="1200" dirty="0" smtClean="0"/>
              <a:t>Enable custom segregation, security</a:t>
            </a:r>
          </a:p>
          <a:p>
            <a:pPr lvl="1" eaLnBrk="1" hangingPunct="1"/>
            <a:r>
              <a:rPr lang="en-US" sz="1200" dirty="0" smtClean="0"/>
              <a:t>Support simultaneous connectivity</a:t>
            </a:r>
          </a:p>
          <a:p>
            <a:pPr lvl="1" eaLnBrk="1" hangingPunct="1"/>
            <a:r>
              <a:rPr lang="en-US" sz="1200" dirty="0" smtClean="0"/>
              <a:t>Provide fault tolerance</a:t>
            </a:r>
          </a:p>
          <a:p>
            <a:pPr lvl="1" eaLnBrk="1" hangingPunct="1"/>
            <a:r>
              <a:rPr lang="en-US" sz="1200" dirty="0" smtClean="0"/>
              <a:t>Monitor network traffic</a:t>
            </a:r>
          </a:p>
          <a:p>
            <a:pPr lvl="1" eaLnBrk="1" hangingPunct="1"/>
            <a:r>
              <a:rPr lang="en-US" sz="1200" dirty="0" smtClean="0"/>
              <a:t>Diagnose problems and trigger </a:t>
            </a:r>
            <a:r>
              <a:rPr lang="en-US" sz="1200" dirty="0" smtClean="0"/>
              <a:t>alarms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Các chức năng router tùy chọn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Lọc quảng bá phát sóng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Bật phân tách tùy chỉnh, bảo mật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Hỗ trợ kết nối đồng thời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Cung cấp khả năng chịu lỗi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Theo dõi lưu lượng mạng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Chẩn đoán vấn đề và kích hoạt báo thức</a:t>
            </a:r>
            <a:endParaRPr 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8294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8294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FA2AE66-94B5-4393-9C50-EFE8DD8CAAF1}" type="slidenum">
              <a:rPr lang="en-US"/>
              <a:pPr eaLnBrk="1" hangingPunct="1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77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Types of NICs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200" dirty="0" smtClean="0"/>
              <a:t>Before ordering or installing NIC</a:t>
            </a:r>
          </a:p>
          <a:p>
            <a:pPr lvl="1" eaLnBrk="1" hangingPunct="1"/>
            <a:r>
              <a:rPr lang="en-US" sz="1200" dirty="0" smtClean="0"/>
              <a:t>Know device interface type</a:t>
            </a:r>
          </a:p>
          <a:p>
            <a:pPr eaLnBrk="1" hangingPunct="1"/>
            <a:r>
              <a:rPr lang="en-US" sz="1200" dirty="0" smtClean="0"/>
              <a:t>NIC dependencies</a:t>
            </a:r>
          </a:p>
          <a:p>
            <a:pPr lvl="1" eaLnBrk="1" hangingPunct="1"/>
            <a:r>
              <a:rPr lang="en-US" sz="1200" dirty="0" smtClean="0"/>
              <a:t>Access method</a:t>
            </a:r>
          </a:p>
          <a:p>
            <a:pPr lvl="1" eaLnBrk="1" hangingPunct="1"/>
            <a:r>
              <a:rPr lang="en-US" sz="1200" dirty="0" smtClean="0"/>
              <a:t>Network transmission speed</a:t>
            </a:r>
          </a:p>
          <a:p>
            <a:pPr lvl="1" eaLnBrk="1" hangingPunct="1"/>
            <a:r>
              <a:rPr lang="en-US" sz="1200" dirty="0" smtClean="0"/>
              <a:t>Connector interfaces</a:t>
            </a:r>
          </a:p>
          <a:p>
            <a:pPr lvl="1" eaLnBrk="1" hangingPunct="1"/>
            <a:r>
              <a:rPr lang="en-US" sz="1200" dirty="0" smtClean="0"/>
              <a:t>Compatible motherboard or device type</a:t>
            </a:r>
          </a:p>
          <a:p>
            <a:pPr lvl="1" eaLnBrk="1" hangingPunct="1"/>
            <a:r>
              <a:rPr lang="en-US" sz="1200" dirty="0" smtClean="0"/>
              <a:t>Manufacturer</a:t>
            </a:r>
          </a:p>
          <a:p>
            <a:pPr lvl="1" eaLnBrk="1" hangingPunct="1"/>
            <a:r>
              <a:rPr lang="en-US" sz="1200" dirty="0" smtClean="0"/>
              <a:t>Support for enhanced </a:t>
            </a:r>
            <a:r>
              <a:rPr lang="en-US" sz="1200" dirty="0" smtClean="0"/>
              <a:t>features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Trước khi đặt hàng hoặc cài đặt NIC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Biết loại giao diện thiết bị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Phụ thuộc NIC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Phương pháp truy cập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Tốc độ truyền dẫn mạng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Giao diện trình kết nối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Bo mạch chủ tương thích hoặc loại thiết bị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nhà chế tạo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Hỗ trợ tính năng nâng cao</a:t>
            </a:r>
          </a:p>
          <a:p>
            <a:pPr lvl="1" eaLnBrk="1" hangingPunct="1"/>
            <a:endParaRPr lang="en-US" sz="1200" dirty="0" smtClean="0"/>
          </a:p>
        </p:txBody>
      </p:sp>
      <p:sp>
        <p:nvSpPr>
          <p:cNvPr id="717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71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FD168AB-6098-4C29-BC67-782E4CCDB5D0}" type="slidenum">
              <a:rPr lang="en-US"/>
              <a:pPr eaLnBrk="1" hangingPunct="1"/>
              <a:t>5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Router Characteristics and Functions (cont’d.)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Interior router</a:t>
            </a:r>
          </a:p>
          <a:p>
            <a:pPr lvl="1" eaLnBrk="1" hangingPunct="1"/>
            <a:r>
              <a:rPr lang="en-US" dirty="0" smtClean="0"/>
              <a:t>Directs data between nodes on a LAN</a:t>
            </a:r>
          </a:p>
          <a:p>
            <a:pPr eaLnBrk="1" hangingPunct="1"/>
            <a:r>
              <a:rPr lang="en-US" dirty="0" smtClean="0"/>
              <a:t>Exterior router</a:t>
            </a:r>
          </a:p>
          <a:p>
            <a:pPr lvl="1" eaLnBrk="1" hangingPunct="1"/>
            <a:r>
              <a:rPr lang="en-US" dirty="0" smtClean="0"/>
              <a:t>Directs data between nodes external to a LAN</a:t>
            </a:r>
          </a:p>
          <a:p>
            <a:pPr eaLnBrk="1" hangingPunct="1"/>
            <a:r>
              <a:rPr lang="en-US" dirty="0" smtClean="0"/>
              <a:t>Border routers</a:t>
            </a:r>
          </a:p>
          <a:p>
            <a:pPr lvl="1" eaLnBrk="1" hangingPunct="1"/>
            <a:r>
              <a:rPr lang="en-US" dirty="0" smtClean="0"/>
              <a:t>Connect autonomous LAN with a WAN</a:t>
            </a:r>
          </a:p>
          <a:p>
            <a:pPr eaLnBrk="1" hangingPunct="1"/>
            <a:r>
              <a:rPr lang="en-US" dirty="0" smtClean="0"/>
              <a:t>Routing tables</a:t>
            </a:r>
          </a:p>
          <a:p>
            <a:pPr lvl="1" eaLnBrk="1" hangingPunct="1"/>
            <a:r>
              <a:rPr lang="en-US" dirty="0" smtClean="0"/>
              <a:t>Identify which routers serve which hosts</a:t>
            </a:r>
          </a:p>
        </p:txBody>
      </p:sp>
      <p:sp>
        <p:nvSpPr>
          <p:cNvPr id="8397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839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D538A5F-E12A-4BE1-ACF1-47821E5DE3A3}" type="slidenum">
              <a:rPr lang="en-US"/>
              <a:pPr eaLnBrk="1" hangingPunct="1"/>
              <a:t>50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Router Characteristics and Functions (cont’d.)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Static routing</a:t>
            </a:r>
          </a:p>
          <a:p>
            <a:pPr lvl="1" eaLnBrk="1" hangingPunct="1"/>
            <a:r>
              <a:rPr lang="en-US" dirty="0" smtClean="0"/>
              <a:t>Router configured to use specific path between nodes</a:t>
            </a:r>
          </a:p>
          <a:p>
            <a:pPr eaLnBrk="1" hangingPunct="1"/>
            <a:r>
              <a:rPr lang="en-US" dirty="0" smtClean="0"/>
              <a:t>Dynamic routing</a:t>
            </a:r>
          </a:p>
          <a:p>
            <a:pPr lvl="1" eaLnBrk="1" hangingPunct="1"/>
            <a:r>
              <a:rPr lang="en-US" dirty="0" smtClean="0"/>
              <a:t>Automatically calculates best path between nodes</a:t>
            </a:r>
          </a:p>
          <a:p>
            <a:pPr eaLnBrk="1" hangingPunct="1"/>
            <a:r>
              <a:rPr lang="en-US" dirty="0" smtClean="0"/>
              <a:t>Installation</a:t>
            </a:r>
          </a:p>
          <a:p>
            <a:pPr lvl="1" eaLnBrk="1" hangingPunct="1"/>
            <a:r>
              <a:rPr lang="en-US" dirty="0" smtClean="0"/>
              <a:t>Simple for small office or home office LANs</a:t>
            </a:r>
          </a:p>
          <a:p>
            <a:pPr lvl="2" eaLnBrk="1" hangingPunct="1"/>
            <a:r>
              <a:rPr lang="en-US" dirty="0" smtClean="0"/>
              <a:t>Web-based configuration</a:t>
            </a:r>
          </a:p>
          <a:p>
            <a:pPr lvl="1" eaLnBrk="1" hangingPunct="1"/>
            <a:r>
              <a:rPr lang="en-US" dirty="0" smtClean="0"/>
              <a:t>Challenging for sizable networks</a:t>
            </a:r>
          </a:p>
        </p:txBody>
      </p:sp>
      <p:sp>
        <p:nvSpPr>
          <p:cNvPr id="8397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839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D538A5F-E12A-4BE1-ACF1-47821E5DE3A3}" type="slidenum">
              <a:rPr lang="en-US"/>
              <a:pPr eaLnBrk="1" hangingPunct="1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20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65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19B060E-E6CC-46D3-82F7-471B9CB64B18}" type="slidenum">
              <a:rPr lang="en-US"/>
              <a:pPr eaLnBrk="1" hangingPunct="1"/>
              <a:t>52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14600" y="5419251"/>
            <a:ext cx="4551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Figure 6-20 The placement of routers on a LAN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2548467" y="5732877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0" y="533400"/>
            <a:ext cx="7761185" cy="4651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501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Routing Protocols</a:t>
            </a:r>
          </a:p>
        </p:txBody>
      </p:sp>
      <p:sp>
        <p:nvSpPr>
          <p:cNvPr id="8602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200" dirty="0" smtClean="0"/>
              <a:t>Best path</a:t>
            </a:r>
          </a:p>
          <a:p>
            <a:pPr lvl="1" eaLnBrk="1" hangingPunct="1"/>
            <a:r>
              <a:rPr lang="en-US" sz="1200" dirty="0" smtClean="0"/>
              <a:t>Most efficient route from one node to another</a:t>
            </a:r>
          </a:p>
          <a:p>
            <a:pPr lvl="1" eaLnBrk="1" hangingPunct="1"/>
            <a:r>
              <a:rPr lang="en-US" sz="1200" dirty="0" smtClean="0"/>
              <a:t>Dependent on:</a:t>
            </a:r>
          </a:p>
          <a:p>
            <a:pPr lvl="2" eaLnBrk="1" hangingPunct="1"/>
            <a:r>
              <a:rPr lang="en-US" sz="1200" dirty="0" smtClean="0"/>
              <a:t>Hops between nodes</a:t>
            </a:r>
          </a:p>
          <a:p>
            <a:pPr lvl="2" eaLnBrk="1" hangingPunct="1"/>
            <a:r>
              <a:rPr lang="en-US" sz="1200" dirty="0" smtClean="0"/>
              <a:t>Current network activity</a:t>
            </a:r>
          </a:p>
          <a:p>
            <a:pPr lvl="2" eaLnBrk="1" hangingPunct="1"/>
            <a:r>
              <a:rPr lang="en-US" sz="1200" dirty="0" smtClean="0"/>
              <a:t>Unavailable link</a:t>
            </a:r>
          </a:p>
          <a:p>
            <a:pPr lvl="2" eaLnBrk="1" hangingPunct="1"/>
            <a:r>
              <a:rPr lang="en-US" sz="1200" dirty="0" smtClean="0"/>
              <a:t>Network transmission speed</a:t>
            </a:r>
          </a:p>
          <a:p>
            <a:pPr lvl="2" eaLnBrk="1" hangingPunct="1"/>
            <a:r>
              <a:rPr lang="en-US" sz="1200" dirty="0" smtClean="0"/>
              <a:t>Topology</a:t>
            </a:r>
          </a:p>
          <a:p>
            <a:pPr lvl="1" eaLnBrk="1" hangingPunct="1"/>
            <a:r>
              <a:rPr lang="en-US" sz="1200" dirty="0" smtClean="0"/>
              <a:t>Determined by routing </a:t>
            </a:r>
            <a:r>
              <a:rPr lang="en-US" sz="1200" dirty="0" smtClean="0"/>
              <a:t>protocol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Con đường tốt nhất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Tuyến đường hiệu quả nhất từ nút này đến nút khác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Phụ thuộc vào: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Hops giữa các nút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Hoạt động mạng hiện tại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Liên kết không có sẵn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Tốc độ truyền dẫn mạng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Topology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Xác định bởi giao thức định tuyến</a:t>
            </a:r>
            <a:endParaRPr 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860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860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4F8DD43-2C24-40AD-BFC7-6CEB674970AB}" type="slidenum">
              <a:rPr lang="en-US"/>
              <a:pPr eaLnBrk="1" hangingPunct="1"/>
              <a:t>53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Routing Protocols (cont’d.)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200" dirty="0" smtClean="0"/>
              <a:t>Routing metric factors</a:t>
            </a:r>
          </a:p>
          <a:p>
            <a:pPr lvl="1" eaLnBrk="1" hangingPunct="1"/>
            <a:r>
              <a:rPr lang="en-US" sz="1200" dirty="0" smtClean="0"/>
              <a:t>Number of hops</a:t>
            </a:r>
          </a:p>
          <a:p>
            <a:pPr lvl="1" eaLnBrk="1" hangingPunct="1"/>
            <a:r>
              <a:rPr lang="en-US" sz="1200" dirty="0" smtClean="0"/>
              <a:t>Throughput on potential path</a:t>
            </a:r>
          </a:p>
          <a:p>
            <a:pPr lvl="1" eaLnBrk="1" hangingPunct="1"/>
            <a:r>
              <a:rPr lang="en-US" sz="1200" dirty="0" smtClean="0"/>
              <a:t>Delay on a potential path</a:t>
            </a:r>
          </a:p>
          <a:p>
            <a:pPr lvl="1" eaLnBrk="1" hangingPunct="1"/>
            <a:r>
              <a:rPr lang="en-US" sz="1200" dirty="0" smtClean="0"/>
              <a:t>Load (traffic)</a:t>
            </a:r>
          </a:p>
          <a:p>
            <a:pPr lvl="1" eaLnBrk="1" hangingPunct="1"/>
            <a:r>
              <a:rPr lang="en-US" sz="1200" dirty="0" smtClean="0"/>
              <a:t>Maximum transmission unit (MTU)</a:t>
            </a:r>
          </a:p>
          <a:p>
            <a:pPr lvl="1" eaLnBrk="1" hangingPunct="1"/>
            <a:r>
              <a:rPr lang="en-US" sz="1200" dirty="0" smtClean="0"/>
              <a:t>Cost</a:t>
            </a:r>
          </a:p>
          <a:p>
            <a:pPr lvl="1" eaLnBrk="1" hangingPunct="1"/>
            <a:r>
              <a:rPr lang="en-US" sz="1200" dirty="0" smtClean="0"/>
              <a:t>Reliability of potential </a:t>
            </a:r>
            <a:r>
              <a:rPr lang="en-US" sz="1200" dirty="0" smtClean="0"/>
              <a:t>path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Các yếu tố số liệu định tuyến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Số bước nhảy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Thông lượng trên đường đi tiềm năng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Trễ trên một con đường tiềm năng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Tải (giao thông)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Đơn vị truyền tải tối đa (MTU)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Giá cả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Độ tin cậy của đường đi tiềm năng</a:t>
            </a:r>
          </a:p>
          <a:p>
            <a:pPr lvl="1" eaLnBrk="1" hangingPunct="1"/>
            <a:endParaRPr 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8704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8704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4685A53-6E98-4F45-B6ED-98753196810E}" type="slidenum">
              <a:rPr lang="en-US"/>
              <a:pPr eaLnBrk="1" hangingPunct="1"/>
              <a:t>54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Routing Protocols (cont’d.)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400" dirty="0" smtClean="0"/>
              <a:t>Router convergence time</a:t>
            </a:r>
          </a:p>
          <a:p>
            <a:pPr lvl="1" eaLnBrk="1" hangingPunct="1"/>
            <a:r>
              <a:rPr lang="en-US" sz="1400" dirty="0" smtClean="0"/>
              <a:t>Time router takes to recognize best path</a:t>
            </a:r>
          </a:p>
          <a:p>
            <a:pPr lvl="2" eaLnBrk="1" hangingPunct="1"/>
            <a:r>
              <a:rPr lang="en-US" sz="1400" dirty="0" smtClean="0"/>
              <a:t>Change or network outage event</a:t>
            </a:r>
          </a:p>
          <a:p>
            <a:pPr lvl="1" eaLnBrk="1" hangingPunct="1"/>
            <a:r>
              <a:rPr lang="en-US" sz="1400" dirty="0" smtClean="0"/>
              <a:t>Distinguishing feature</a:t>
            </a:r>
          </a:p>
          <a:p>
            <a:pPr lvl="2" eaLnBrk="1" hangingPunct="1"/>
            <a:r>
              <a:rPr lang="en-US" sz="1400" dirty="0" smtClean="0"/>
              <a:t>Overhead; burden on network to support routing </a:t>
            </a:r>
            <a:r>
              <a:rPr lang="en-US" sz="1400" dirty="0" smtClean="0"/>
              <a:t>protocol</a:t>
            </a:r>
          </a:p>
          <a:p>
            <a:pPr lvl="2" eaLnBrk="1" hangingPunct="1"/>
            <a:r>
              <a:rPr lang="vi-VN" sz="1400" dirty="0">
                <a:solidFill>
                  <a:srgbClr val="FF0000"/>
                </a:solidFill>
              </a:rPr>
              <a:t>Thời gian hội tụ của Router</a:t>
            </a:r>
          </a:p>
          <a:p>
            <a:pPr lvl="2" eaLnBrk="1" hangingPunct="1"/>
            <a:r>
              <a:rPr lang="vi-VN" sz="1400" dirty="0">
                <a:solidFill>
                  <a:srgbClr val="FF0000"/>
                </a:solidFill>
              </a:rPr>
              <a:t>Router thời gian cần để nhận ra con đường tốt nhất</a:t>
            </a:r>
          </a:p>
          <a:p>
            <a:pPr lvl="2" eaLnBrk="1" hangingPunct="1"/>
            <a:r>
              <a:rPr lang="vi-VN" sz="1400" dirty="0">
                <a:solidFill>
                  <a:srgbClr val="FF0000"/>
                </a:solidFill>
              </a:rPr>
              <a:t>Thay đổi hoặc sự cố ngừng hoạt động của mạng</a:t>
            </a:r>
          </a:p>
          <a:p>
            <a:pPr lvl="2" eaLnBrk="1" hangingPunct="1"/>
            <a:r>
              <a:rPr lang="vi-VN" sz="1400" dirty="0">
                <a:solidFill>
                  <a:srgbClr val="FF0000"/>
                </a:solidFill>
              </a:rPr>
              <a:t>Tính phân biệt</a:t>
            </a:r>
          </a:p>
          <a:p>
            <a:pPr lvl="2" eaLnBrk="1" hangingPunct="1"/>
            <a:r>
              <a:rPr lang="vi-VN" sz="1400" dirty="0">
                <a:solidFill>
                  <a:srgbClr val="FF0000"/>
                </a:solidFill>
              </a:rPr>
              <a:t>Trên không; Gánh nặng trên mạng để hỗ trợ giao thức định tuyến</a:t>
            </a:r>
            <a:endParaRPr lang="en-US" sz="1400" dirty="0" smtClean="0">
              <a:solidFill>
                <a:srgbClr val="FF0000"/>
              </a:solidFill>
            </a:endParaRPr>
          </a:p>
        </p:txBody>
      </p:sp>
      <p:sp>
        <p:nvSpPr>
          <p:cNvPr id="8704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8704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4685A53-6E98-4F45-B6ED-98753196810E}" type="slidenum">
              <a:rPr lang="en-US"/>
              <a:pPr eaLnBrk="1" hangingPunct="1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54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Routing Protocols (cont’d.)</a:t>
            </a:r>
            <a:endParaRPr lang="en-US" dirty="0" smtClean="0"/>
          </a:p>
        </p:txBody>
      </p:sp>
      <p:sp>
        <p:nvSpPr>
          <p:cNvPr id="8806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 smtClean="0"/>
              <a:t>Distance-vector routing protocols</a:t>
            </a:r>
          </a:p>
          <a:p>
            <a:pPr lvl="1"/>
            <a:r>
              <a:rPr lang="en-US" sz="1400" dirty="0" smtClean="0"/>
              <a:t>Determine best route based on distance to destination</a:t>
            </a:r>
          </a:p>
          <a:p>
            <a:pPr lvl="1"/>
            <a:r>
              <a:rPr lang="en-US" sz="1400" dirty="0" smtClean="0"/>
              <a:t>Factors</a:t>
            </a:r>
          </a:p>
          <a:p>
            <a:pPr lvl="2"/>
            <a:r>
              <a:rPr lang="en-US" sz="1400" dirty="0" smtClean="0"/>
              <a:t>Hops, latency, network traffic conditions</a:t>
            </a:r>
          </a:p>
          <a:p>
            <a:r>
              <a:rPr lang="en-US" sz="1400" dirty="0" smtClean="0"/>
              <a:t>RIP (Routing Information Protocol)</a:t>
            </a:r>
          </a:p>
          <a:p>
            <a:pPr lvl="1"/>
            <a:r>
              <a:rPr lang="en-US" sz="1400" dirty="0" smtClean="0"/>
              <a:t>Only factors in number of hops between nodes</a:t>
            </a:r>
          </a:p>
          <a:p>
            <a:pPr lvl="2"/>
            <a:r>
              <a:rPr lang="en-US" sz="1400" dirty="0" smtClean="0"/>
              <a:t>Limits 15 hops</a:t>
            </a:r>
          </a:p>
          <a:p>
            <a:pPr lvl="1"/>
            <a:r>
              <a:rPr lang="en-US" sz="1400" dirty="0" smtClean="0"/>
              <a:t>Type of IGP (Interior Gateway Protocol)</a:t>
            </a:r>
          </a:p>
          <a:p>
            <a:pPr lvl="2"/>
            <a:r>
              <a:rPr lang="en-US" sz="1400" dirty="0" smtClean="0"/>
              <a:t>Can only route within internal network</a:t>
            </a:r>
          </a:p>
          <a:p>
            <a:pPr lvl="1"/>
            <a:r>
              <a:rPr lang="en-US" sz="1400" dirty="0" smtClean="0"/>
              <a:t>Slower and less secure than other routing </a:t>
            </a:r>
            <a:r>
              <a:rPr lang="en-US" sz="1400" dirty="0" smtClean="0"/>
              <a:t>protocols</a:t>
            </a:r>
          </a:p>
          <a:p>
            <a:pPr lvl="1"/>
            <a:r>
              <a:rPr lang="vi-VN" sz="1400" dirty="0">
                <a:solidFill>
                  <a:srgbClr val="FF0000"/>
                </a:solidFill>
              </a:rPr>
              <a:t>Giao thức định tuyến tuyến tính khoảng cách</a:t>
            </a:r>
          </a:p>
          <a:p>
            <a:pPr lvl="1"/>
            <a:r>
              <a:rPr lang="vi-VN" sz="1400" dirty="0">
                <a:solidFill>
                  <a:srgbClr val="FF0000"/>
                </a:solidFill>
              </a:rPr>
              <a:t>Xác định tuyến đường tốt nhất dựa trên khoảng cách tới đích</a:t>
            </a:r>
          </a:p>
          <a:p>
            <a:pPr lvl="1"/>
            <a:r>
              <a:rPr lang="vi-VN" sz="1400" dirty="0">
                <a:solidFill>
                  <a:srgbClr val="FF0000"/>
                </a:solidFill>
              </a:rPr>
              <a:t>Các yếu tố</a:t>
            </a:r>
          </a:p>
          <a:p>
            <a:pPr lvl="1"/>
            <a:r>
              <a:rPr lang="vi-VN" sz="1400" dirty="0">
                <a:solidFill>
                  <a:srgbClr val="FF0000"/>
                </a:solidFill>
              </a:rPr>
              <a:t>Hops, độ trễ, điều kiện giao thông mạng</a:t>
            </a:r>
          </a:p>
          <a:p>
            <a:pPr lvl="1"/>
            <a:r>
              <a:rPr lang="vi-VN" sz="1400" dirty="0">
                <a:solidFill>
                  <a:srgbClr val="FF0000"/>
                </a:solidFill>
              </a:rPr>
              <a:t>RIP (Routing Information Protocol)</a:t>
            </a:r>
          </a:p>
          <a:p>
            <a:pPr lvl="1"/>
            <a:r>
              <a:rPr lang="vi-VN" sz="1400" dirty="0">
                <a:solidFill>
                  <a:srgbClr val="FF0000"/>
                </a:solidFill>
              </a:rPr>
              <a:t>Chỉ có các yếu tố về số bước nhảy giữa các nút</a:t>
            </a:r>
          </a:p>
          <a:p>
            <a:pPr lvl="1"/>
            <a:r>
              <a:rPr lang="vi-VN" sz="1400" dirty="0">
                <a:solidFill>
                  <a:srgbClr val="FF0000"/>
                </a:solidFill>
              </a:rPr>
              <a:t>Giới hạn 15 bước nhảy</a:t>
            </a:r>
          </a:p>
          <a:p>
            <a:pPr lvl="1"/>
            <a:r>
              <a:rPr lang="vi-VN" sz="1400" dirty="0">
                <a:solidFill>
                  <a:srgbClr val="FF0000"/>
                </a:solidFill>
              </a:rPr>
              <a:t>Loại IGP (Giao thức Gateway nội bộ)</a:t>
            </a:r>
          </a:p>
          <a:p>
            <a:pPr lvl="1"/>
            <a:r>
              <a:rPr lang="vi-VN" sz="1400" dirty="0">
                <a:solidFill>
                  <a:srgbClr val="FF0000"/>
                </a:solidFill>
              </a:rPr>
              <a:t>Chỉ có thể đi trong mạng nội bộ</a:t>
            </a:r>
          </a:p>
          <a:p>
            <a:pPr lvl="1"/>
            <a:r>
              <a:rPr lang="vi-VN" sz="1400" dirty="0">
                <a:solidFill>
                  <a:srgbClr val="FF0000"/>
                </a:solidFill>
              </a:rPr>
              <a:t>Chậm hơn và ít an toàn hơn các giao thức định tuyến khác</a:t>
            </a:r>
          </a:p>
          <a:p>
            <a:pPr lvl="1"/>
            <a:endParaRPr lang="en-US" sz="1400" dirty="0" smtClean="0">
              <a:solidFill>
                <a:srgbClr val="FF0000"/>
              </a:solidFill>
            </a:endParaRPr>
          </a:p>
        </p:txBody>
      </p:sp>
      <p:sp>
        <p:nvSpPr>
          <p:cNvPr id="88066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dirty="0"/>
          </a:p>
        </p:txBody>
      </p:sp>
      <p:sp>
        <p:nvSpPr>
          <p:cNvPr id="88067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AD84D2A-6D72-4678-958B-260AC19FD6E8}" type="slidenum">
              <a:rPr lang="en-US" smtClean="0"/>
              <a:pPr/>
              <a:t>56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Routing Protocols (cont’d.)</a:t>
            </a:r>
            <a:endParaRPr lang="en-US" dirty="0" smtClean="0"/>
          </a:p>
        </p:txBody>
      </p:sp>
      <p:sp>
        <p:nvSpPr>
          <p:cNvPr id="8909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200" dirty="0" smtClean="0"/>
              <a:t>RIPv2 (Routing Information Protocol Version 2)</a:t>
            </a:r>
          </a:p>
          <a:p>
            <a:pPr lvl="1" eaLnBrk="1" hangingPunct="1"/>
            <a:r>
              <a:rPr lang="en-US" sz="1200" dirty="0" smtClean="0"/>
              <a:t>Generates less broadcast traffic, more secure</a:t>
            </a:r>
          </a:p>
          <a:p>
            <a:pPr lvl="1" eaLnBrk="1" hangingPunct="1"/>
            <a:r>
              <a:rPr lang="en-US" sz="1200" dirty="0" smtClean="0"/>
              <a:t>Cannot exceed 15 hops</a:t>
            </a:r>
          </a:p>
          <a:p>
            <a:pPr lvl="1" eaLnBrk="1" hangingPunct="1"/>
            <a:r>
              <a:rPr lang="en-US" sz="1200" dirty="0" smtClean="0"/>
              <a:t>Less commonly used</a:t>
            </a:r>
          </a:p>
          <a:p>
            <a:pPr eaLnBrk="1" hangingPunct="1"/>
            <a:r>
              <a:rPr lang="en-US" sz="1200" dirty="0" smtClean="0"/>
              <a:t>BGP (Border Gateway Protocol)</a:t>
            </a:r>
          </a:p>
          <a:p>
            <a:pPr lvl="1" eaLnBrk="1" hangingPunct="1"/>
            <a:r>
              <a:rPr lang="en-US" sz="1200" dirty="0" smtClean="0"/>
              <a:t>Communicates using BGP-specific messages</a:t>
            </a:r>
          </a:p>
          <a:p>
            <a:pPr lvl="1" eaLnBrk="1" hangingPunct="1"/>
            <a:r>
              <a:rPr lang="en-US" sz="1200" dirty="0" smtClean="0"/>
              <a:t>Many factors determine best paths</a:t>
            </a:r>
          </a:p>
          <a:p>
            <a:pPr lvl="1" eaLnBrk="1" hangingPunct="1"/>
            <a:r>
              <a:rPr lang="en-US" sz="1200" dirty="0" smtClean="0"/>
              <a:t>Configurable to follow policies</a:t>
            </a:r>
          </a:p>
          <a:p>
            <a:pPr lvl="1" eaLnBrk="1" hangingPunct="1"/>
            <a:r>
              <a:rPr lang="en-US" sz="1200" dirty="0" smtClean="0"/>
              <a:t>Type of EGP (Exterior Gateway Protocol)</a:t>
            </a:r>
          </a:p>
          <a:p>
            <a:pPr lvl="1" eaLnBrk="1" hangingPunct="1"/>
            <a:r>
              <a:rPr lang="en-US" sz="1200" dirty="0" smtClean="0"/>
              <a:t>Most complex (choice for Internet traffic</a:t>
            </a:r>
            <a:r>
              <a:rPr lang="en-US" sz="1200" dirty="0" smtClean="0"/>
              <a:t>)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RIPv2 (Routing Information Protocol phiên bản 2)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Tạo lưu lượng truy cập ít hơn, an toàn hơn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Không thể vượt quá 15 bước nhảy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Ít được sử dụng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BGP (Giao thức Border Gateway)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Giao tiếp bằng cách sử dụng tin nhắn cụ thể BGP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Nhiều yếu tố quyết định đường đi tốt nhất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Cấu hình để thực hiện theo các chính sách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Loại EGP (Giao thức cổng bên ngoài)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Sự phức tạp nhất (lựa chọn cho lưu lượng Internet)</a:t>
            </a:r>
            <a:endParaRPr 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8909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890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9D0FA92-E220-4458-BDAD-3605A16B4EF3}" type="slidenum">
              <a:rPr lang="en-US"/>
              <a:pPr eaLnBrk="1" hangingPunct="1"/>
              <a:t>57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Routing Protocols (cont’d.)</a:t>
            </a:r>
            <a:endParaRPr lang="en-US" dirty="0" smtClean="0"/>
          </a:p>
        </p:txBody>
      </p:sp>
      <p:sp>
        <p:nvSpPr>
          <p:cNvPr id="9011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1200" dirty="0" smtClean="0"/>
              <a:t>Link-state routing protocol	</a:t>
            </a:r>
          </a:p>
          <a:p>
            <a:pPr lvl="1"/>
            <a:r>
              <a:rPr lang="en-US" sz="1200" dirty="0" smtClean="0"/>
              <a:t>Routers share information</a:t>
            </a:r>
          </a:p>
          <a:p>
            <a:pPr lvl="2"/>
            <a:r>
              <a:rPr lang="en-US" sz="1200" dirty="0" smtClean="0"/>
              <a:t>Each router independently maps network, determines best path</a:t>
            </a:r>
          </a:p>
          <a:p>
            <a:r>
              <a:rPr lang="en-US" sz="1200" dirty="0" smtClean="0"/>
              <a:t>OSPF (Open Shortest Path First)</a:t>
            </a:r>
          </a:p>
          <a:p>
            <a:pPr lvl="1"/>
            <a:r>
              <a:rPr lang="en-US" sz="1200" dirty="0" smtClean="0"/>
              <a:t>Interior or border router use</a:t>
            </a:r>
          </a:p>
          <a:p>
            <a:pPr lvl="1"/>
            <a:r>
              <a:rPr lang="en-US" sz="1200" dirty="0" smtClean="0"/>
              <a:t>No hop limit</a:t>
            </a:r>
          </a:p>
          <a:p>
            <a:pPr lvl="1"/>
            <a:r>
              <a:rPr lang="en-US" sz="1200" dirty="0" smtClean="0"/>
              <a:t>Complex algorithm for determining best paths</a:t>
            </a:r>
          </a:p>
          <a:p>
            <a:pPr lvl="1"/>
            <a:r>
              <a:rPr lang="en-US" sz="1200" dirty="0" smtClean="0"/>
              <a:t>Each OSPF router</a:t>
            </a:r>
          </a:p>
          <a:p>
            <a:pPr lvl="2"/>
            <a:r>
              <a:rPr lang="en-US" sz="1200" dirty="0" smtClean="0"/>
              <a:t>Maintains database containing other routers’ </a:t>
            </a:r>
            <a:r>
              <a:rPr lang="en-US" sz="1200" dirty="0" smtClean="0"/>
              <a:t>links</a:t>
            </a:r>
          </a:p>
          <a:p>
            <a:pPr lvl="2"/>
            <a:r>
              <a:rPr lang="vi-VN" sz="1200" dirty="0">
                <a:solidFill>
                  <a:srgbClr val="FF0000"/>
                </a:solidFill>
              </a:rPr>
              <a:t>Giao thức định tuyến kết nối trạng thái</a:t>
            </a:r>
          </a:p>
          <a:p>
            <a:pPr lvl="2"/>
            <a:r>
              <a:rPr lang="vi-VN" sz="1200" dirty="0">
                <a:solidFill>
                  <a:srgbClr val="FF0000"/>
                </a:solidFill>
              </a:rPr>
              <a:t>Router chia sẻ thông tin</a:t>
            </a:r>
          </a:p>
          <a:p>
            <a:pPr lvl="2"/>
            <a:r>
              <a:rPr lang="vi-VN" sz="1200" dirty="0">
                <a:solidFill>
                  <a:srgbClr val="FF0000"/>
                </a:solidFill>
              </a:rPr>
              <a:t>Mỗi router lập bản đồ mạng một cách độc lập, xác định đường đi tốt nhất</a:t>
            </a:r>
          </a:p>
          <a:p>
            <a:pPr lvl="2"/>
            <a:r>
              <a:rPr lang="vi-VN" sz="1200" dirty="0">
                <a:solidFill>
                  <a:srgbClr val="FF0000"/>
                </a:solidFill>
              </a:rPr>
              <a:t>OSPF (Open Shortest Path First)</a:t>
            </a:r>
          </a:p>
          <a:p>
            <a:pPr lvl="2"/>
            <a:r>
              <a:rPr lang="vi-VN" sz="1200" dirty="0">
                <a:solidFill>
                  <a:srgbClr val="FF0000"/>
                </a:solidFill>
              </a:rPr>
              <a:t>Sử dụng nội bộ hoặc đường biên</a:t>
            </a:r>
          </a:p>
          <a:p>
            <a:pPr lvl="2"/>
            <a:r>
              <a:rPr lang="vi-VN" sz="1200" dirty="0">
                <a:solidFill>
                  <a:srgbClr val="FF0000"/>
                </a:solidFill>
              </a:rPr>
              <a:t>Không có giới hạn hop</a:t>
            </a:r>
          </a:p>
          <a:p>
            <a:pPr lvl="2"/>
            <a:r>
              <a:rPr lang="vi-VN" sz="1200" dirty="0">
                <a:solidFill>
                  <a:srgbClr val="FF0000"/>
                </a:solidFill>
              </a:rPr>
              <a:t>Thuật toán phức tạp để xác định các đường dẫn tốt nhất</a:t>
            </a:r>
          </a:p>
          <a:p>
            <a:pPr lvl="2"/>
            <a:r>
              <a:rPr lang="vi-VN" sz="1200" dirty="0">
                <a:solidFill>
                  <a:srgbClr val="FF0000"/>
                </a:solidFill>
              </a:rPr>
              <a:t>Mỗi bộ định tuyến OSPF</a:t>
            </a:r>
          </a:p>
          <a:p>
            <a:pPr lvl="2"/>
            <a:r>
              <a:rPr lang="vi-VN" sz="1200" dirty="0">
                <a:solidFill>
                  <a:srgbClr val="FF0000"/>
                </a:solidFill>
              </a:rPr>
              <a:t>Duy trì cơ sở dữ liệu có chứa liên kết các bộ định tuyến khác</a:t>
            </a:r>
            <a:endParaRPr 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9011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 smtClean="0"/>
              <a:t>Network+ Guide to Networks</a:t>
            </a:r>
            <a:r>
              <a:rPr lang="en-US" dirty="0"/>
              <a:t>, 6</a:t>
            </a:r>
            <a:r>
              <a:rPr lang="en-US" baseline="30000" dirty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9011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76CDC13F-69B9-428D-98F4-593385ADB8F1}" type="slidenum">
              <a:rPr lang="en-US" smtClean="0"/>
              <a:pPr/>
              <a:t>58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Routing Protocols (cont’d.)</a:t>
            </a:r>
            <a:endParaRPr lang="en-US" dirty="0" smtClean="0"/>
          </a:p>
        </p:txBody>
      </p:sp>
      <p:sp>
        <p:nvSpPr>
          <p:cNvPr id="9114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200" dirty="0" smtClean="0"/>
              <a:t>IS-IS (Intermediate System to Intermediate System)</a:t>
            </a:r>
          </a:p>
          <a:p>
            <a:pPr lvl="1" eaLnBrk="1" hangingPunct="1"/>
            <a:r>
              <a:rPr lang="en-US" sz="1200" dirty="0" smtClean="0"/>
              <a:t>Codified by ISO</a:t>
            </a:r>
          </a:p>
          <a:p>
            <a:pPr lvl="1" eaLnBrk="1" hangingPunct="1"/>
            <a:r>
              <a:rPr lang="en-US" sz="1200" dirty="0" smtClean="0"/>
              <a:t>Interior routers only</a:t>
            </a:r>
          </a:p>
          <a:p>
            <a:pPr lvl="1" eaLnBrk="1" hangingPunct="1"/>
            <a:r>
              <a:rPr lang="en-US" sz="1200" dirty="0" smtClean="0"/>
              <a:t>Supports two Layer 3 protocols</a:t>
            </a:r>
          </a:p>
          <a:p>
            <a:pPr lvl="2" eaLnBrk="1" hangingPunct="1"/>
            <a:r>
              <a:rPr lang="en-US" sz="1200" dirty="0" smtClean="0"/>
              <a:t>IP</a:t>
            </a:r>
          </a:p>
          <a:p>
            <a:pPr lvl="2" eaLnBrk="1" hangingPunct="1"/>
            <a:r>
              <a:rPr lang="en-US" sz="1200" dirty="0" smtClean="0"/>
              <a:t>ISO-specific protocol</a:t>
            </a:r>
          </a:p>
          <a:p>
            <a:pPr lvl="1" eaLnBrk="1" hangingPunct="1"/>
            <a:r>
              <a:rPr lang="en-US" sz="1200" dirty="0" smtClean="0"/>
              <a:t>Less common than </a:t>
            </a:r>
            <a:r>
              <a:rPr lang="en-US" sz="1200" dirty="0" smtClean="0"/>
              <a:t>OSPF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IS-IS (hệ thống trung gian tới hệ thống trung gian)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Được mã hoá bởi ISO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Chỉ router nội thất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Hỗ trợ hai giao thức lớp 3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IP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Giao thức ISO-specific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Ít phổ biến hơn OSPF</a:t>
            </a:r>
          </a:p>
          <a:p>
            <a:pPr lvl="1" eaLnBrk="1" hangingPunct="1"/>
            <a:endParaRPr 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9113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911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626678B-22EF-41D7-823C-837FD9EE0AC8}" type="slidenum">
              <a:rPr lang="en-US"/>
              <a:pPr eaLnBrk="1" hangingPunct="1"/>
              <a:t>59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Types of NICs (cont’d.)</a:t>
            </a:r>
          </a:p>
        </p:txBody>
      </p:sp>
      <p:sp>
        <p:nvSpPr>
          <p:cNvPr id="819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1200" dirty="0" smtClean="0"/>
              <a:t>Bus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200" dirty="0" smtClean="0"/>
              <a:t>Circuit, signaling pathway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200" dirty="0" smtClean="0"/>
              <a:t>Motherboard uses to transmit data to computer’s components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200" dirty="0" smtClean="0"/>
              <a:t>Memory, processor, hard disk, NIC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200" dirty="0" smtClean="0"/>
              <a:t>Differ according to capacity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200" dirty="0" smtClean="0"/>
              <a:t>Defined by data path width and clock speed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200" dirty="0" smtClean="0"/>
              <a:t>Data path size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200" dirty="0" smtClean="0"/>
              <a:t>Parallel bits transmitting at any given time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200" dirty="0" smtClean="0"/>
              <a:t>Proportional to attached device’s </a:t>
            </a:r>
            <a:r>
              <a:rPr lang="en-US" sz="1200" dirty="0" smtClean="0"/>
              <a:t>speed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200" dirty="0" smtClean="0">
                <a:solidFill>
                  <a:srgbClr val="FF0000"/>
                </a:solidFill>
              </a:rPr>
              <a:t>BUS</a:t>
            </a:r>
            <a:endParaRPr lang="vi-VN" sz="1200" dirty="0" smtClean="0">
              <a:solidFill>
                <a:srgbClr val="FF0000"/>
              </a:solidFill>
            </a:endParaRPr>
          </a:p>
          <a:p>
            <a:pPr lvl="2" eaLnBrk="1" hangingPunct="1">
              <a:lnSpc>
                <a:spcPct val="90000"/>
              </a:lnSpc>
            </a:pPr>
            <a:r>
              <a:rPr lang="vi-VN" sz="1200" dirty="0" smtClean="0">
                <a:solidFill>
                  <a:srgbClr val="FF0000"/>
                </a:solidFill>
              </a:rPr>
              <a:t>Mạch, đường dẫn tín hiệu</a:t>
            </a:r>
          </a:p>
          <a:p>
            <a:pPr lvl="2" eaLnBrk="1" hangingPunct="1">
              <a:lnSpc>
                <a:spcPct val="90000"/>
              </a:lnSpc>
            </a:pPr>
            <a:r>
              <a:rPr lang="vi-VN" sz="1200" dirty="0" smtClean="0">
                <a:solidFill>
                  <a:srgbClr val="FF0000"/>
                </a:solidFill>
              </a:rPr>
              <a:t>Bo mạch chủ sử dụng để truyền dữ liệu đến các thành phần của máy tính</a:t>
            </a:r>
          </a:p>
          <a:p>
            <a:pPr lvl="2" eaLnBrk="1" hangingPunct="1">
              <a:lnSpc>
                <a:spcPct val="90000"/>
              </a:lnSpc>
            </a:pPr>
            <a:r>
              <a:rPr lang="vi-VN" sz="1200" dirty="0" smtClean="0">
                <a:solidFill>
                  <a:srgbClr val="FF0000"/>
                </a:solidFill>
              </a:rPr>
              <a:t>Bộ nhớ, bộ xử lý, đĩa cứng, NIC</a:t>
            </a:r>
          </a:p>
          <a:p>
            <a:pPr lvl="2" eaLnBrk="1" hangingPunct="1">
              <a:lnSpc>
                <a:spcPct val="90000"/>
              </a:lnSpc>
            </a:pPr>
            <a:r>
              <a:rPr lang="vi-VN" sz="1200" dirty="0" smtClean="0">
                <a:solidFill>
                  <a:srgbClr val="FF0000"/>
                </a:solidFill>
              </a:rPr>
              <a:t>Sai theo dung lượng</a:t>
            </a:r>
          </a:p>
          <a:p>
            <a:pPr lvl="2" eaLnBrk="1" hangingPunct="1">
              <a:lnSpc>
                <a:spcPct val="90000"/>
              </a:lnSpc>
            </a:pPr>
            <a:r>
              <a:rPr lang="vi-VN" sz="1200" dirty="0" smtClean="0">
                <a:solidFill>
                  <a:srgbClr val="FF0000"/>
                </a:solidFill>
              </a:rPr>
              <a:t>Xác định bởi chiều rộng đường dẫn dữ liệu và tốc độ đồng hồ</a:t>
            </a:r>
          </a:p>
          <a:p>
            <a:pPr lvl="2" eaLnBrk="1" hangingPunct="1">
              <a:lnSpc>
                <a:spcPct val="90000"/>
              </a:lnSpc>
            </a:pPr>
            <a:r>
              <a:rPr lang="vi-VN" sz="1200" dirty="0" smtClean="0">
                <a:solidFill>
                  <a:srgbClr val="FF0000"/>
                </a:solidFill>
              </a:rPr>
              <a:t>Kích thước đường dẫn dữ liệu</a:t>
            </a:r>
          </a:p>
          <a:p>
            <a:pPr lvl="2" eaLnBrk="1" hangingPunct="1">
              <a:lnSpc>
                <a:spcPct val="90000"/>
              </a:lnSpc>
            </a:pPr>
            <a:r>
              <a:rPr lang="vi-VN" sz="1200" dirty="0" smtClean="0">
                <a:solidFill>
                  <a:srgbClr val="FF0000"/>
                </a:solidFill>
              </a:rPr>
              <a:t>Các bit song song truyền tại bất kỳ thời điểm nào</a:t>
            </a:r>
          </a:p>
          <a:p>
            <a:pPr lvl="2" eaLnBrk="1" hangingPunct="1">
              <a:lnSpc>
                <a:spcPct val="90000"/>
              </a:lnSpc>
            </a:pPr>
            <a:r>
              <a:rPr lang="vi-VN" sz="1200" dirty="0" smtClean="0">
                <a:solidFill>
                  <a:srgbClr val="FF0000"/>
                </a:solidFill>
              </a:rPr>
              <a:t>Tỷ lệ thuận với tốc độ của thiết bị đính kèm</a:t>
            </a:r>
          </a:p>
          <a:p>
            <a:pPr lvl="2" eaLnBrk="1" hangingPunct="1">
              <a:lnSpc>
                <a:spcPct val="90000"/>
              </a:lnSpc>
            </a:pPr>
            <a:endParaRPr lang="en-US" sz="1200" dirty="0" smtClean="0"/>
          </a:p>
        </p:txBody>
      </p:sp>
      <p:sp>
        <p:nvSpPr>
          <p:cNvPr id="819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81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951768E-DC79-4D43-931F-44E0BCB88C21}" type="slidenum">
              <a:rPr lang="en-US"/>
              <a:pPr eaLnBrk="1" hangingPunct="1"/>
              <a:t>6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Routing Protocols (cont’d.)</a:t>
            </a:r>
            <a:endParaRPr lang="en-US" dirty="0" smtClean="0"/>
          </a:p>
        </p:txBody>
      </p:sp>
      <p:sp>
        <p:nvSpPr>
          <p:cNvPr id="921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200" dirty="0" smtClean="0"/>
              <a:t>Hybrid</a:t>
            </a:r>
          </a:p>
          <a:p>
            <a:pPr lvl="1" eaLnBrk="1" hangingPunct="1"/>
            <a:r>
              <a:rPr lang="en-US" sz="1200" dirty="0" smtClean="0"/>
              <a:t>Link-state and distance-vector characteristics</a:t>
            </a:r>
          </a:p>
          <a:p>
            <a:pPr lvl="1" eaLnBrk="1" hangingPunct="1"/>
            <a:r>
              <a:rPr lang="en-US" sz="1200" dirty="0" smtClean="0"/>
              <a:t>EIGRP (Enhanced Interior Gateway Routing Protocol)</a:t>
            </a:r>
          </a:p>
          <a:p>
            <a:pPr lvl="2" eaLnBrk="1" hangingPunct="1"/>
            <a:r>
              <a:rPr lang="en-US" sz="1200" dirty="0" smtClean="0"/>
              <a:t>Most popular</a:t>
            </a:r>
          </a:p>
          <a:p>
            <a:pPr lvl="2" eaLnBrk="1" hangingPunct="1"/>
            <a:r>
              <a:rPr lang="en-US" sz="1200" dirty="0" smtClean="0"/>
              <a:t>Cisco network routers only</a:t>
            </a:r>
          </a:p>
          <a:p>
            <a:pPr lvl="1" eaLnBrk="1" hangingPunct="1"/>
            <a:r>
              <a:rPr lang="en-US" sz="1200" dirty="0" smtClean="0"/>
              <a:t>EIGRP benefits</a:t>
            </a:r>
          </a:p>
          <a:p>
            <a:pPr lvl="2" eaLnBrk="1" hangingPunct="1"/>
            <a:r>
              <a:rPr lang="en-US" sz="1200" dirty="0" smtClean="0"/>
              <a:t>Fast convergence time, low network overhead</a:t>
            </a:r>
          </a:p>
          <a:p>
            <a:pPr lvl="2" eaLnBrk="1" hangingPunct="1"/>
            <a:r>
              <a:rPr lang="en-US" sz="1200" dirty="0" smtClean="0"/>
              <a:t>Easier to configure and less CPU-intensive than OSPF</a:t>
            </a:r>
          </a:p>
          <a:p>
            <a:pPr lvl="2" eaLnBrk="1" hangingPunct="1"/>
            <a:r>
              <a:rPr lang="en-US" sz="1200" dirty="0" smtClean="0"/>
              <a:t>Supports multiple protocols</a:t>
            </a:r>
          </a:p>
          <a:p>
            <a:pPr lvl="2" eaLnBrk="1" hangingPunct="1"/>
            <a:r>
              <a:rPr lang="en-US" sz="1200" dirty="0" smtClean="0"/>
              <a:t>Accommodates very large, heterogeneous </a:t>
            </a:r>
            <a:r>
              <a:rPr lang="en-US" sz="1200" dirty="0" smtClean="0"/>
              <a:t>networks</a:t>
            </a:r>
          </a:p>
          <a:p>
            <a:pPr lvl="2" eaLnBrk="1" hangingPunct="1"/>
            <a:r>
              <a:rPr lang="vi-VN" sz="1200" dirty="0">
                <a:solidFill>
                  <a:srgbClr val="FF0000"/>
                </a:solidFill>
              </a:rPr>
              <a:t>Hỗn hợp</a:t>
            </a:r>
          </a:p>
          <a:p>
            <a:pPr lvl="2" eaLnBrk="1" hangingPunct="1"/>
            <a:r>
              <a:rPr lang="vi-VN" sz="1200" dirty="0">
                <a:solidFill>
                  <a:srgbClr val="FF0000"/>
                </a:solidFill>
              </a:rPr>
              <a:t>Các đặc tính vector liên kết và khoảng cách</a:t>
            </a:r>
          </a:p>
          <a:p>
            <a:pPr lvl="2" eaLnBrk="1" hangingPunct="1"/>
            <a:r>
              <a:rPr lang="vi-VN" sz="1200" dirty="0">
                <a:solidFill>
                  <a:srgbClr val="FF0000"/>
                </a:solidFill>
              </a:rPr>
              <a:t>EIGRP (Giao thức định tuyến Cổng nội bộ Cải tiến Nâng cao)</a:t>
            </a:r>
          </a:p>
          <a:p>
            <a:pPr lvl="2" eaLnBrk="1" hangingPunct="1"/>
            <a:r>
              <a:rPr lang="vi-VN" sz="1200" dirty="0">
                <a:solidFill>
                  <a:srgbClr val="FF0000"/>
                </a:solidFill>
              </a:rPr>
              <a:t>Phổ biến nhất</a:t>
            </a:r>
          </a:p>
          <a:p>
            <a:pPr lvl="2" eaLnBrk="1" hangingPunct="1"/>
            <a:r>
              <a:rPr lang="vi-VN" sz="1200" dirty="0">
                <a:solidFill>
                  <a:srgbClr val="FF0000"/>
                </a:solidFill>
              </a:rPr>
              <a:t>Chỉ các bộ định tuyến mạng Cisco</a:t>
            </a:r>
          </a:p>
          <a:p>
            <a:pPr lvl="2" eaLnBrk="1" hangingPunct="1"/>
            <a:r>
              <a:rPr lang="vi-VN" sz="1200" dirty="0">
                <a:solidFill>
                  <a:srgbClr val="FF0000"/>
                </a:solidFill>
              </a:rPr>
              <a:t>Lợi ích của EIGRP</a:t>
            </a:r>
          </a:p>
          <a:p>
            <a:pPr lvl="2" eaLnBrk="1" hangingPunct="1"/>
            <a:r>
              <a:rPr lang="vi-VN" sz="1200" dirty="0">
                <a:solidFill>
                  <a:srgbClr val="FF0000"/>
                </a:solidFill>
              </a:rPr>
              <a:t>Thời gian hội tụ nhanh, mạng thấp trên không</a:t>
            </a:r>
          </a:p>
          <a:p>
            <a:pPr lvl="2" eaLnBrk="1" hangingPunct="1"/>
            <a:r>
              <a:rPr lang="vi-VN" sz="1200" dirty="0">
                <a:solidFill>
                  <a:srgbClr val="FF0000"/>
                </a:solidFill>
              </a:rPr>
              <a:t>Dễ dàng cấu hình và sử dụng CPU ít hơn OSPF</a:t>
            </a:r>
          </a:p>
          <a:p>
            <a:pPr lvl="2" eaLnBrk="1" hangingPunct="1"/>
            <a:r>
              <a:rPr lang="vi-VN" sz="1200" dirty="0">
                <a:solidFill>
                  <a:srgbClr val="FF0000"/>
                </a:solidFill>
              </a:rPr>
              <a:t>Hỗ trợ nhiều giao thức</a:t>
            </a:r>
          </a:p>
          <a:p>
            <a:pPr lvl="2" eaLnBrk="1" hangingPunct="1"/>
            <a:r>
              <a:rPr lang="vi-VN" sz="1200" dirty="0">
                <a:solidFill>
                  <a:srgbClr val="FF0000"/>
                </a:solidFill>
              </a:rPr>
              <a:t>Có thể chứa mạng rất lớn, không đồng nhất</a:t>
            </a:r>
            <a:endParaRPr 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9216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9216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DB48FC4-5AFB-4CD3-BCCA-2D0E2B2DF503}" type="slidenum">
              <a:rPr lang="en-US"/>
              <a:pPr eaLnBrk="1" hangingPunct="1"/>
              <a:t>60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Protocols (cont’d.)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80060" y="6248400"/>
            <a:ext cx="5562600" cy="4762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A122DD-8648-4F1C-AB2F-1F352CDC9080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93570"/>
            <a:ext cx="8343900" cy="2673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362199" y="4876800"/>
            <a:ext cx="492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Table 6-1 Summary of common routing protocols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2362200" y="5212439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92127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>
          <a:xfrm>
            <a:off x="393700" y="1905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Gateways and Other Multifunction </a:t>
            </a:r>
            <a:r>
              <a:rPr lang="en-US" dirty="0" smtClean="0"/>
              <a:t>Devices</a:t>
            </a:r>
            <a:br>
              <a:rPr lang="en-US" dirty="0" smtClean="0"/>
            </a:br>
            <a:r>
              <a:rPr lang="vi-VN" dirty="0">
                <a:solidFill>
                  <a:srgbClr val="FF0000"/>
                </a:solidFill>
              </a:rPr>
              <a:t>Cổng và các thiết bị đa năng khá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931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200" dirty="0" smtClean="0"/>
              <a:t>Gateway</a:t>
            </a:r>
          </a:p>
          <a:p>
            <a:pPr lvl="1" eaLnBrk="1" hangingPunct="1"/>
            <a:r>
              <a:rPr lang="en-US" sz="1200" dirty="0" smtClean="0"/>
              <a:t>Combination of networking hardware and software</a:t>
            </a:r>
          </a:p>
          <a:p>
            <a:pPr lvl="1" eaLnBrk="1" hangingPunct="1"/>
            <a:r>
              <a:rPr lang="en-US" sz="1200" dirty="0" smtClean="0"/>
              <a:t>Connects two systems using different formatting, communications protocols, architecture</a:t>
            </a:r>
          </a:p>
          <a:p>
            <a:pPr lvl="1" eaLnBrk="1" hangingPunct="1"/>
            <a:r>
              <a:rPr lang="en-US" sz="1200" dirty="0" smtClean="0"/>
              <a:t>Repackages information</a:t>
            </a:r>
          </a:p>
          <a:p>
            <a:pPr lvl="1" eaLnBrk="1" hangingPunct="1"/>
            <a:r>
              <a:rPr lang="en-US" sz="1200" dirty="0" smtClean="0"/>
              <a:t>Resides on servers, microcomputers, connectivity devices, mainframes</a:t>
            </a:r>
          </a:p>
          <a:p>
            <a:pPr eaLnBrk="1" hangingPunct="1"/>
            <a:r>
              <a:rPr lang="en-US" sz="1200" dirty="0" smtClean="0"/>
              <a:t>Popular gateways</a:t>
            </a:r>
          </a:p>
          <a:p>
            <a:pPr lvl="1" eaLnBrk="1" hangingPunct="1"/>
            <a:r>
              <a:rPr lang="en-US" sz="1200" dirty="0" smtClean="0">
                <a:solidFill>
                  <a:srgbClr val="FF0000"/>
                </a:solidFill>
              </a:rPr>
              <a:t>E-mail gateway, </a:t>
            </a:r>
            <a:r>
              <a:rPr lang="en-US" sz="1200" dirty="0">
                <a:solidFill>
                  <a:srgbClr val="FF0000"/>
                </a:solidFill>
              </a:rPr>
              <a:t>I</a:t>
            </a:r>
            <a:r>
              <a:rPr lang="en-US" sz="1200" dirty="0" smtClean="0">
                <a:solidFill>
                  <a:srgbClr val="FF0000"/>
                </a:solidFill>
              </a:rPr>
              <a:t>nternet gateway, LAN gateway, voice/data gateway, </a:t>
            </a:r>
            <a:r>
              <a:rPr lang="en-US" sz="1200" dirty="0" smtClean="0">
                <a:solidFill>
                  <a:srgbClr val="FF0000"/>
                </a:solidFill>
              </a:rPr>
              <a:t>firewall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Gateway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Kết hợp phần cứng và phần mềm mạng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Kết nối hai hệ thống sử dụng định dạng, giao thức truyền thông, kiến trúc khác nhau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Đóng gói lại thông tin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Nằm trên máy chủ, máy vi tính, thiết bị kết nối, máy tính lớn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Các cổng phổ biến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Cổng thư điện tử, Cổng Internet, Cổng LAN, cổng thoại / dữ liệu, tường lửa</a:t>
            </a:r>
            <a:endParaRPr 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9318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9318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E7C6152-C388-4F62-AEC1-7B2BC9DA3C74}" type="slidenum">
              <a:rPr lang="en-US"/>
              <a:pPr eaLnBrk="1" hangingPunct="1"/>
              <a:t>62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Summary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200" dirty="0" smtClean="0"/>
              <a:t>Network adapter types vary</a:t>
            </a:r>
          </a:p>
          <a:p>
            <a:pPr lvl="1" eaLnBrk="1" hangingPunct="1"/>
            <a:r>
              <a:rPr lang="en-US" sz="1200" dirty="0" smtClean="0"/>
              <a:t>Access method, transmission speed, connector interfaces, number of ports, manufacturer, device type</a:t>
            </a:r>
          </a:p>
          <a:p>
            <a:pPr eaLnBrk="1" hangingPunct="1"/>
            <a:r>
              <a:rPr lang="en-US" sz="1200" dirty="0" smtClean="0"/>
              <a:t>Repeaters</a:t>
            </a:r>
          </a:p>
          <a:p>
            <a:pPr lvl="1" eaLnBrk="1" hangingPunct="1"/>
            <a:r>
              <a:rPr lang="en-US" sz="1200" dirty="0" smtClean="0"/>
              <a:t>Regenerate digital signal</a:t>
            </a:r>
          </a:p>
          <a:p>
            <a:pPr eaLnBrk="1" hangingPunct="1"/>
            <a:r>
              <a:rPr lang="en-US" sz="1200" dirty="0" smtClean="0"/>
              <a:t>Bridges can interpret the data they retransmit</a:t>
            </a:r>
          </a:p>
          <a:p>
            <a:pPr eaLnBrk="1" hangingPunct="1"/>
            <a:r>
              <a:rPr lang="en-US" sz="1200" dirty="0" smtClean="0"/>
              <a:t>Switches subdivide a network</a:t>
            </a:r>
          </a:p>
          <a:p>
            <a:pPr lvl="1" eaLnBrk="1" hangingPunct="1"/>
            <a:r>
              <a:rPr lang="en-US" sz="1200" dirty="0" smtClean="0"/>
              <a:t>Generally secure</a:t>
            </a:r>
          </a:p>
          <a:p>
            <a:pPr lvl="1" eaLnBrk="1" hangingPunct="1"/>
            <a:r>
              <a:rPr lang="en-US" sz="1200" dirty="0" smtClean="0"/>
              <a:t>Create VLANs</a:t>
            </a:r>
          </a:p>
          <a:p>
            <a:pPr eaLnBrk="1" hangingPunct="1"/>
            <a:r>
              <a:rPr lang="en-US" sz="1200" dirty="0" smtClean="0"/>
              <a:t>Various routing protocols </a:t>
            </a:r>
            <a:r>
              <a:rPr lang="en-US" sz="1200" dirty="0" smtClean="0"/>
              <a:t>exist</a:t>
            </a:r>
          </a:p>
          <a:p>
            <a:pPr eaLnBrk="1" hangingPunct="1"/>
            <a:r>
              <a:rPr lang="vi-VN" sz="1200" dirty="0">
                <a:solidFill>
                  <a:srgbClr val="FF0000"/>
                </a:solidFill>
              </a:rPr>
              <a:t>Các loại bộ điều hợp mạng khác nhau</a:t>
            </a:r>
          </a:p>
          <a:p>
            <a:pPr eaLnBrk="1" hangingPunct="1"/>
            <a:r>
              <a:rPr lang="vi-VN" sz="1200" dirty="0">
                <a:solidFill>
                  <a:srgbClr val="FF0000"/>
                </a:solidFill>
              </a:rPr>
              <a:t>Phương thức truy cập, tốc độ truyền tải, giao diện đầu nối, số cổng, nhà sản xuất, loại thiết bị</a:t>
            </a:r>
          </a:p>
          <a:p>
            <a:pPr eaLnBrk="1" hangingPunct="1"/>
            <a:r>
              <a:rPr lang="vi-VN" sz="1200" dirty="0">
                <a:solidFill>
                  <a:srgbClr val="FF0000"/>
                </a:solidFill>
              </a:rPr>
              <a:t>Bộ lặp lại</a:t>
            </a:r>
          </a:p>
          <a:p>
            <a:pPr eaLnBrk="1" hangingPunct="1"/>
            <a:r>
              <a:rPr lang="vi-VN" sz="1200" dirty="0">
                <a:solidFill>
                  <a:srgbClr val="FF0000"/>
                </a:solidFill>
              </a:rPr>
              <a:t>Tái tạo tín hiệu số</a:t>
            </a:r>
          </a:p>
          <a:p>
            <a:pPr eaLnBrk="1" hangingPunct="1"/>
            <a:r>
              <a:rPr lang="vi-VN" sz="1200" dirty="0">
                <a:solidFill>
                  <a:srgbClr val="FF0000"/>
                </a:solidFill>
              </a:rPr>
              <a:t>Các cây cầu có thể giải thích dữ liệu mà chúng truyền lại</a:t>
            </a:r>
          </a:p>
          <a:p>
            <a:pPr eaLnBrk="1" hangingPunct="1"/>
            <a:r>
              <a:rPr lang="vi-VN" sz="1200" dirty="0">
                <a:solidFill>
                  <a:srgbClr val="FF0000"/>
                </a:solidFill>
              </a:rPr>
              <a:t>Công tắc phân chia mạng</a:t>
            </a:r>
          </a:p>
          <a:p>
            <a:pPr eaLnBrk="1" hangingPunct="1"/>
            <a:r>
              <a:rPr lang="vi-VN" sz="1200" dirty="0">
                <a:solidFill>
                  <a:srgbClr val="FF0000"/>
                </a:solidFill>
              </a:rPr>
              <a:t>Nói chung an toàn</a:t>
            </a:r>
          </a:p>
          <a:p>
            <a:pPr eaLnBrk="1" hangingPunct="1"/>
            <a:r>
              <a:rPr lang="vi-VN" sz="1200" dirty="0">
                <a:solidFill>
                  <a:srgbClr val="FF0000"/>
                </a:solidFill>
              </a:rPr>
              <a:t>Tạo VLAN</a:t>
            </a:r>
          </a:p>
          <a:p>
            <a:pPr eaLnBrk="1" hangingPunct="1"/>
            <a:r>
              <a:rPr lang="vi-VN" sz="1200" dirty="0">
                <a:solidFill>
                  <a:srgbClr val="FF0000"/>
                </a:solidFill>
              </a:rPr>
              <a:t>Các giao thức định tuyến khác nhau tồn tại</a:t>
            </a:r>
            <a:endParaRPr 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9421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9421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5D0473A-FEF1-40F2-9BC0-DC537432FCD3}" type="slidenum">
              <a:rPr lang="en-US"/>
              <a:pPr eaLnBrk="1" hangingPunct="1"/>
              <a:t>63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Types of NICs (cont’d.)</a:t>
            </a:r>
          </a:p>
        </p:txBody>
      </p:sp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200" dirty="0" smtClean="0"/>
              <a:t>Expansion slots</a:t>
            </a:r>
          </a:p>
          <a:p>
            <a:pPr lvl="1" eaLnBrk="1" hangingPunct="1"/>
            <a:r>
              <a:rPr lang="en-US" sz="1200" dirty="0" smtClean="0"/>
              <a:t>Multiple electrical contacts on motherboard</a:t>
            </a:r>
          </a:p>
          <a:p>
            <a:pPr lvl="1" eaLnBrk="1" hangingPunct="1"/>
            <a:r>
              <a:rPr lang="en-US" sz="1200" dirty="0" smtClean="0"/>
              <a:t>Allow bus expansion</a:t>
            </a:r>
          </a:p>
          <a:p>
            <a:pPr eaLnBrk="1" hangingPunct="1"/>
            <a:r>
              <a:rPr lang="en-US" sz="1200" dirty="0" smtClean="0"/>
              <a:t>Expansion card (expansion board)</a:t>
            </a:r>
          </a:p>
          <a:p>
            <a:pPr lvl="1" eaLnBrk="1" hangingPunct="1"/>
            <a:r>
              <a:rPr lang="en-US" sz="1200" dirty="0" smtClean="0"/>
              <a:t>Circuit board for additional devices</a:t>
            </a:r>
          </a:p>
          <a:p>
            <a:pPr lvl="1" eaLnBrk="1" hangingPunct="1"/>
            <a:r>
              <a:rPr lang="en-US" sz="1200" dirty="0" smtClean="0"/>
              <a:t>Inserts into expansion slot, establishes electrical connection</a:t>
            </a:r>
          </a:p>
          <a:p>
            <a:pPr lvl="1" eaLnBrk="1" hangingPunct="1"/>
            <a:r>
              <a:rPr lang="en-US" sz="1200" dirty="0" smtClean="0"/>
              <a:t>Device connects to computer’s main circuit or bus</a:t>
            </a:r>
          </a:p>
          <a:p>
            <a:pPr lvl="1" eaLnBrk="1" hangingPunct="1"/>
            <a:r>
              <a:rPr lang="en-US" sz="1200" dirty="0" smtClean="0"/>
              <a:t>Computer centrally controls </a:t>
            </a:r>
            <a:r>
              <a:rPr lang="en-US" sz="1200" dirty="0" smtClean="0"/>
              <a:t>device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Khe cắm mở rộng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Nhiều địa chỉ điện trên bo mạch chủ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Cho phép mở rộng bus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Thẻ mở rộng (bảng mở rộng)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Bảng mạch cho các thiết bị bổ sung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Lắp vào khe cắm mở rộng, thiết lập kết nối điện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Thiết bị kết nối với mạch chính của máy tính hoặc xe buýt</a:t>
            </a:r>
          </a:p>
          <a:p>
            <a:pPr lvl="1" eaLnBrk="1" hangingPunct="1"/>
            <a:r>
              <a:rPr lang="vi-VN" sz="1200" dirty="0">
                <a:solidFill>
                  <a:srgbClr val="FF0000"/>
                </a:solidFill>
              </a:rPr>
              <a:t>Máy tính trung tâm điều khiển thiết bị</a:t>
            </a:r>
          </a:p>
          <a:p>
            <a:pPr lvl="1" eaLnBrk="1" hangingPunct="1"/>
            <a:endParaRPr 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92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12A4B2F-2D23-4B89-8E9D-123D1DA312E9}" type="slidenum">
              <a:rPr lang="en-US"/>
              <a:pPr eaLnBrk="1" hangingPunct="1"/>
              <a:t>7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Types of NICs (cont’d.)</a:t>
            </a:r>
            <a:endParaRPr lang="en-US" dirty="0" smtClean="0"/>
          </a:p>
        </p:txBody>
      </p:sp>
      <p:sp>
        <p:nvSpPr>
          <p:cNvPr id="1024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100" dirty="0" smtClean="0"/>
              <a:t>Multiple bus types</a:t>
            </a:r>
          </a:p>
          <a:p>
            <a:pPr lvl="1" eaLnBrk="1" hangingPunct="1"/>
            <a:r>
              <a:rPr lang="en-US" sz="1100" dirty="0" smtClean="0"/>
              <a:t>PCIe bus: most popular expansion board NIC</a:t>
            </a:r>
          </a:p>
          <a:p>
            <a:pPr eaLnBrk="1" hangingPunct="1"/>
            <a:r>
              <a:rPr lang="en-US" sz="1100" dirty="0" smtClean="0"/>
              <a:t>PCIe (Peripheral Component Interconnect Express)</a:t>
            </a:r>
          </a:p>
          <a:p>
            <a:pPr lvl="1" eaLnBrk="1" hangingPunct="1"/>
            <a:r>
              <a:rPr lang="en-US" sz="1100" dirty="0" smtClean="0"/>
              <a:t>32-bit bus</a:t>
            </a:r>
          </a:p>
          <a:p>
            <a:pPr lvl="1" eaLnBrk="1" hangingPunct="1"/>
            <a:r>
              <a:rPr lang="en-US" sz="1100" dirty="0" smtClean="0"/>
              <a:t>Maximum data transfer rate: 1 Gbps</a:t>
            </a:r>
          </a:p>
          <a:p>
            <a:pPr lvl="1" eaLnBrk="1" hangingPunct="1"/>
            <a:r>
              <a:rPr lang="en-US" sz="1100" dirty="0" smtClean="0"/>
              <a:t>Introduced in </a:t>
            </a:r>
            <a:r>
              <a:rPr lang="en-US" sz="1100" dirty="0" smtClean="0"/>
              <a:t>2004</a:t>
            </a:r>
          </a:p>
          <a:p>
            <a:pPr lvl="1" eaLnBrk="1" hangingPunct="1"/>
            <a:r>
              <a:rPr lang="vi-VN" sz="1400" dirty="0">
                <a:solidFill>
                  <a:srgbClr val="FF0000"/>
                </a:solidFill>
              </a:rPr>
              <a:t>Nhiều loại </a:t>
            </a:r>
            <a:r>
              <a:rPr lang="en-US" sz="1400" dirty="0" smtClean="0">
                <a:solidFill>
                  <a:srgbClr val="FF0000"/>
                </a:solidFill>
              </a:rPr>
              <a:t>bus</a:t>
            </a:r>
            <a:endParaRPr lang="vi-VN" sz="1400" dirty="0">
              <a:solidFill>
                <a:srgbClr val="FF0000"/>
              </a:solidFill>
            </a:endParaRPr>
          </a:p>
          <a:p>
            <a:pPr lvl="1" eaLnBrk="1" hangingPunct="1"/>
            <a:r>
              <a:rPr lang="vi-VN" sz="1400" dirty="0">
                <a:solidFill>
                  <a:srgbClr val="FF0000"/>
                </a:solidFill>
              </a:rPr>
              <a:t>PCIe </a:t>
            </a:r>
            <a:r>
              <a:rPr lang="en-US" sz="1400" dirty="0" smtClean="0">
                <a:solidFill>
                  <a:srgbClr val="FF0000"/>
                </a:solidFill>
              </a:rPr>
              <a:t>bus</a:t>
            </a:r>
            <a:r>
              <a:rPr lang="vi-VN" sz="1400" dirty="0" smtClean="0">
                <a:solidFill>
                  <a:srgbClr val="FF0000"/>
                </a:solidFill>
              </a:rPr>
              <a:t>: </a:t>
            </a:r>
            <a:r>
              <a:rPr lang="vi-VN" sz="1400" dirty="0">
                <a:solidFill>
                  <a:srgbClr val="FF0000"/>
                </a:solidFill>
              </a:rPr>
              <a:t>phổ biến nhất mở rộng hội đồng quản trị NIC</a:t>
            </a:r>
          </a:p>
          <a:p>
            <a:pPr lvl="1" eaLnBrk="1" hangingPunct="1"/>
            <a:r>
              <a:rPr lang="vi-VN" sz="1400" dirty="0">
                <a:solidFill>
                  <a:srgbClr val="FF0000"/>
                </a:solidFill>
              </a:rPr>
              <a:t>PCIe (Thiết bị kết nối ngoại vi nhanh)</a:t>
            </a:r>
          </a:p>
          <a:p>
            <a:pPr lvl="1" eaLnBrk="1" hangingPunct="1"/>
            <a:r>
              <a:rPr lang="vi-VN" sz="1400" dirty="0">
                <a:solidFill>
                  <a:srgbClr val="FF0000"/>
                </a:solidFill>
              </a:rPr>
              <a:t>Bus 32 bit</a:t>
            </a:r>
          </a:p>
          <a:p>
            <a:pPr lvl="1" eaLnBrk="1" hangingPunct="1"/>
            <a:r>
              <a:rPr lang="vi-VN" sz="1400" dirty="0">
                <a:solidFill>
                  <a:srgbClr val="FF0000"/>
                </a:solidFill>
              </a:rPr>
              <a:t>Tốc độ truyền dữ liệu tối đa: 1 Gbps</a:t>
            </a:r>
          </a:p>
          <a:p>
            <a:pPr lvl="1" eaLnBrk="1" hangingPunct="1"/>
            <a:r>
              <a:rPr lang="vi-VN" sz="1400" dirty="0">
                <a:solidFill>
                  <a:srgbClr val="FF0000"/>
                </a:solidFill>
              </a:rPr>
              <a:t>Được giới thiệu vào năm 2004</a:t>
            </a:r>
          </a:p>
          <a:p>
            <a:pPr lvl="1" eaLnBrk="1" hangingPunct="1"/>
            <a:endParaRPr lang="en-US" sz="1400" dirty="0" smtClean="0">
              <a:solidFill>
                <a:srgbClr val="FF0000"/>
              </a:solidFill>
            </a:endParaRPr>
          </a:p>
        </p:txBody>
      </p:sp>
      <p:sp>
        <p:nvSpPr>
          <p:cNvPr id="1024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102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56F6A21-2C70-4FEB-AC0C-EE1F9D58993F}" type="slidenum">
              <a:rPr lang="en-US"/>
              <a:pPr eaLnBrk="1" hangingPunct="1"/>
              <a:t>8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157898"/>
            <a:ext cx="3318683" cy="2128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38199" y="4900636"/>
            <a:ext cx="3615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Figure 6-1 PCIe expansion board NIC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838199" y="5222198"/>
            <a:ext cx="2472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of Intel Corporation</a:t>
            </a:r>
            <a:endParaRPr lang="en-US" sz="1400" i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NICs (cont’d.)</a:t>
            </a:r>
          </a:p>
        </p:txBody>
      </p:sp>
      <p:sp>
        <p:nvSpPr>
          <p:cNvPr id="14340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400" dirty="0" smtClean="0"/>
              <a:t>Determining bus type</a:t>
            </a:r>
          </a:p>
          <a:p>
            <a:pPr lvl="1" eaLnBrk="1" hangingPunct="1"/>
            <a:r>
              <a:rPr lang="en-US" sz="1400" dirty="0" smtClean="0"/>
              <a:t>Read documentation</a:t>
            </a:r>
          </a:p>
          <a:p>
            <a:pPr lvl="1" eaLnBrk="1" hangingPunct="1"/>
            <a:r>
              <a:rPr lang="en-US" sz="1400" dirty="0" smtClean="0"/>
              <a:t>Look inside PC case</a:t>
            </a:r>
          </a:p>
          <a:p>
            <a:pPr lvl="1" eaLnBrk="1" hangingPunct="1"/>
            <a:r>
              <a:rPr lang="en-US" sz="1400" dirty="0" smtClean="0"/>
              <a:t>If more than one expansion slot type:</a:t>
            </a:r>
          </a:p>
          <a:p>
            <a:pPr lvl="2" eaLnBrk="1" hangingPunct="1"/>
            <a:r>
              <a:rPr lang="en-US" sz="1400" dirty="0" smtClean="0"/>
              <a:t>Refer to NIC, PC manufacturers’ guidelines</a:t>
            </a:r>
          </a:p>
          <a:p>
            <a:pPr lvl="2" eaLnBrk="1" hangingPunct="1"/>
            <a:r>
              <a:rPr lang="en-US" sz="1400" dirty="0" smtClean="0"/>
              <a:t>Choose NIC matching most modern </a:t>
            </a:r>
            <a:r>
              <a:rPr lang="en-US" sz="1400" dirty="0" smtClean="0"/>
              <a:t>bus</a:t>
            </a:r>
          </a:p>
          <a:p>
            <a:pPr lvl="2" eaLnBrk="1" hangingPunct="1"/>
            <a:r>
              <a:rPr lang="vi-VN" sz="1400" dirty="0">
                <a:solidFill>
                  <a:srgbClr val="FF0000"/>
                </a:solidFill>
              </a:rPr>
              <a:t>Xác định loại </a:t>
            </a:r>
            <a:r>
              <a:rPr lang="en-US" sz="1400" dirty="0" smtClean="0">
                <a:solidFill>
                  <a:srgbClr val="FF0000"/>
                </a:solidFill>
              </a:rPr>
              <a:t>BUS</a:t>
            </a:r>
            <a:endParaRPr lang="vi-VN" sz="1400" dirty="0">
              <a:solidFill>
                <a:srgbClr val="FF0000"/>
              </a:solidFill>
            </a:endParaRPr>
          </a:p>
          <a:p>
            <a:pPr lvl="2" eaLnBrk="1" hangingPunct="1"/>
            <a:r>
              <a:rPr lang="vi-VN" sz="1400" dirty="0">
                <a:solidFill>
                  <a:srgbClr val="FF0000"/>
                </a:solidFill>
              </a:rPr>
              <a:t>Đọc tài liệu</a:t>
            </a:r>
          </a:p>
          <a:p>
            <a:pPr lvl="2" eaLnBrk="1" hangingPunct="1"/>
            <a:r>
              <a:rPr lang="vi-VN" sz="1400" dirty="0">
                <a:solidFill>
                  <a:srgbClr val="FF0000"/>
                </a:solidFill>
              </a:rPr>
              <a:t>Nhìn bên trong máy tính trường hợp</a:t>
            </a:r>
          </a:p>
          <a:p>
            <a:pPr lvl="2" eaLnBrk="1" hangingPunct="1"/>
            <a:r>
              <a:rPr lang="vi-VN" sz="1400" dirty="0">
                <a:solidFill>
                  <a:srgbClr val="FF0000"/>
                </a:solidFill>
              </a:rPr>
              <a:t>Nếu có nhiều loại khe cắm mở rộng:</a:t>
            </a:r>
          </a:p>
          <a:p>
            <a:pPr lvl="2" eaLnBrk="1" hangingPunct="1"/>
            <a:r>
              <a:rPr lang="vi-VN" sz="1400" dirty="0">
                <a:solidFill>
                  <a:srgbClr val="FF0000"/>
                </a:solidFill>
              </a:rPr>
              <a:t>Tham khảo NIC, hướng dẫn của các nhà sản xuất PC</a:t>
            </a:r>
          </a:p>
          <a:p>
            <a:pPr lvl="2" eaLnBrk="1" hangingPunct="1"/>
            <a:r>
              <a:rPr lang="vi-VN" sz="1400" dirty="0">
                <a:solidFill>
                  <a:srgbClr val="FF0000"/>
                </a:solidFill>
              </a:rPr>
              <a:t>Chọn NIC khớp với xe buýt hiện </a:t>
            </a:r>
            <a:r>
              <a:rPr lang="vi-VN" sz="1400" dirty="0"/>
              <a:t>đại nhất</a:t>
            </a:r>
            <a:endParaRPr lang="en-US" sz="1400" dirty="0" smtClean="0"/>
          </a:p>
        </p:txBody>
      </p:sp>
      <p:sp>
        <p:nvSpPr>
          <p:cNvPr id="14338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4318079-E9AC-4402-875B-FE1895C774EB}" type="slidenum">
              <a:rPr lang="en-US"/>
              <a:pPr eaLnBrk="1" hangingPunct="1"/>
              <a:t>9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Default Design">
  <a:themeElements>
    <a:clrScheme name="3_Default Design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3333CC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B9"/>
      </a:accent6>
      <a:hlink>
        <a:srgbClr val="FFFFFF"/>
      </a:hlink>
      <a:folHlink>
        <a:srgbClr val="B2B2B2"/>
      </a:folHlink>
    </a:clrScheme>
    <a:fontScheme name="3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2D2DB9"/>
        </a:accent6>
        <a:hlink>
          <a:srgbClr val="FFFF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5454</Words>
  <Application>Microsoft Office PowerPoint</Application>
  <PresentationFormat>On-screen Show (4:3)</PresentationFormat>
  <Paragraphs>1033</Paragraphs>
  <Slides>63</Slides>
  <Notes>63</Notes>
  <HiddenSlides>17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65" baseType="lpstr">
      <vt:lpstr>3_Default Design</vt:lpstr>
      <vt:lpstr>1_Default Design</vt:lpstr>
      <vt:lpstr>Network+ Guide to Networks 6th Edition Phần cứng, Chuyển mạch và Định tuyến Mạng</vt:lpstr>
      <vt:lpstr>Objectives</vt:lpstr>
      <vt:lpstr>NICs (Network Interface Cards) Thẻ giao diện mạng</vt:lpstr>
      <vt:lpstr>NICs (cont’d.)</vt:lpstr>
      <vt:lpstr>Types of NICs</vt:lpstr>
      <vt:lpstr>Types of NICs (cont’d.)</vt:lpstr>
      <vt:lpstr>Types of NICs (cont’d.)</vt:lpstr>
      <vt:lpstr>Types of NICs (cont’d.)</vt:lpstr>
      <vt:lpstr>Types of NICs (cont’d.)</vt:lpstr>
      <vt:lpstr>Types of NICs (cont’d.)</vt:lpstr>
      <vt:lpstr>Types of NICs (cont’d.)</vt:lpstr>
      <vt:lpstr>Types of NICs (cont’d.)</vt:lpstr>
      <vt:lpstr>Types of NICs (cont’d.)</vt:lpstr>
      <vt:lpstr>Installing and Configuring NICs Cài đặt và Cấu hình NIC</vt:lpstr>
      <vt:lpstr>Installing and Configuring NICs (cont’d.)</vt:lpstr>
      <vt:lpstr>Installing and Configuring NICs (cont’d.)</vt:lpstr>
      <vt:lpstr>Installing and Configuring NICs (cont’d.)</vt:lpstr>
      <vt:lpstr>Installing and Configuring NICs (cont’d.)</vt:lpstr>
      <vt:lpstr>Modular Interfaces Giao diện mô đun</vt:lpstr>
      <vt:lpstr>Modular Interfaces (cont’d.)</vt:lpstr>
      <vt:lpstr>Repeaters and Hubs Thiết bị lặp và Hub</vt:lpstr>
      <vt:lpstr>Bridges</vt:lpstr>
      <vt:lpstr>Bridges (cont’d.)</vt:lpstr>
      <vt:lpstr>Switches Thiết bị chuyển mạch</vt:lpstr>
      <vt:lpstr>Switch Installation</vt:lpstr>
      <vt:lpstr>Switch Installation (cont’d.)</vt:lpstr>
      <vt:lpstr>Switching Methods Phương pháp chuyển mạch</vt:lpstr>
      <vt:lpstr>Switching Methods (cont’d.)</vt:lpstr>
      <vt:lpstr>Switching Methods (cont’d.)</vt:lpstr>
      <vt:lpstr>Switching Methods (cont’d.)</vt:lpstr>
      <vt:lpstr>VLANs and Trunking</vt:lpstr>
      <vt:lpstr>PowerPoint Presentation</vt:lpstr>
      <vt:lpstr>VLANs and Trunking (cont’d.)</vt:lpstr>
      <vt:lpstr>VLANs and Trunking (cont’d.)</vt:lpstr>
      <vt:lpstr>VLANs and Trunking (cont’d.)</vt:lpstr>
      <vt:lpstr>VLANs and Trunking (cont’d.)</vt:lpstr>
      <vt:lpstr>STP (Spanning Tree Protocol Kéo dài cây thức)</vt:lpstr>
      <vt:lpstr>PowerPoint Presentation</vt:lpstr>
      <vt:lpstr>PowerPoint Presentation</vt:lpstr>
      <vt:lpstr>STP (cont’d.)</vt:lpstr>
      <vt:lpstr>Content and Multilayer Switches Nội dungVà công tắc nhiều lớp</vt:lpstr>
      <vt:lpstr>Content and Multilayer Switches (cont’d.)</vt:lpstr>
      <vt:lpstr>Routers</vt:lpstr>
      <vt:lpstr>Routers (cont’d.)</vt:lpstr>
      <vt:lpstr>Router Characteristics and Functions Đặc điểm và chức năng của Router</vt:lpstr>
      <vt:lpstr>Router Characteristics and Functions (cont’d.)</vt:lpstr>
      <vt:lpstr>PowerPoint Presentation</vt:lpstr>
      <vt:lpstr>Router Characteristics and Functions (cont’d.)</vt:lpstr>
      <vt:lpstr>Router Characteristics and Functions (cont’d.)</vt:lpstr>
      <vt:lpstr>Router Characteristics and Functions (cont’d.)</vt:lpstr>
      <vt:lpstr>Router Characteristics and Functions (cont’d.)</vt:lpstr>
      <vt:lpstr>PowerPoint Presentation</vt:lpstr>
      <vt:lpstr>Routing Protocols</vt:lpstr>
      <vt:lpstr>Routing Protocols (cont’d.)</vt:lpstr>
      <vt:lpstr>Routing Protocols (cont’d.)</vt:lpstr>
      <vt:lpstr>Routing Protocols (cont’d.)</vt:lpstr>
      <vt:lpstr>Routing Protocols (cont’d.)</vt:lpstr>
      <vt:lpstr>Routing Protocols (cont’d.)</vt:lpstr>
      <vt:lpstr>Routing Protocols (cont’d.)</vt:lpstr>
      <vt:lpstr>Routing Protocols (cont’d.)</vt:lpstr>
      <vt:lpstr>Routing Protocols (cont’d.)</vt:lpstr>
      <vt:lpstr>Gateways and Other Multifunction Devices Cổng và các thiết bị đa năng khá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711</cp:revision>
  <dcterms:created xsi:type="dcterms:W3CDTF">2007-07-09T21:56:01Z</dcterms:created>
  <dcterms:modified xsi:type="dcterms:W3CDTF">2017-06-15T16:01:30Z</dcterms:modified>
</cp:coreProperties>
</file>